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notesMasterIdLst>
    <p:notesMasterId r:id="rId14"/>
  </p:notesMasterIdLst>
  <p:sldIdLst>
    <p:sldId id="256" r:id="rId2"/>
    <p:sldId id="257" r:id="rId3"/>
    <p:sldId id="270" r:id="rId4"/>
    <p:sldId id="273" r:id="rId5"/>
    <p:sldId id="268" r:id="rId6"/>
    <p:sldId id="261" r:id="rId7"/>
    <p:sldId id="258" r:id="rId8"/>
    <p:sldId id="259" r:id="rId9"/>
    <p:sldId id="263" r:id="rId10"/>
    <p:sldId id="260" r:id="rId11"/>
    <p:sldId id="272" r:id="rId12"/>
    <p:sldId id="271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070" autoAdjust="0"/>
    <p:restoredTop sz="94720"/>
  </p:normalViewPr>
  <p:slideViewPr>
    <p:cSldViewPr snapToGrid="0">
      <p:cViewPr varScale="1">
        <p:scale>
          <a:sx n="88" d="100"/>
          <a:sy n="88" d="100"/>
        </p:scale>
        <p:origin x="108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žek Marek" userId="f2372650-b60a-4230-9f16-7a682ded0d3c" providerId="ADAL" clId="{E3C30AE0-809C-446D-9418-0F6C5AEDFAD1}"/>
    <pc:docChg chg="undo custSel modSld">
      <pc:chgData name="Ježek Marek" userId="f2372650-b60a-4230-9f16-7a682ded0d3c" providerId="ADAL" clId="{E3C30AE0-809C-446D-9418-0F6C5AEDFAD1}" dt="2025-10-13T08:43:46.605" v="24"/>
      <pc:docMkLst>
        <pc:docMk/>
      </pc:docMkLst>
      <pc:sldChg chg="addSp delSp modSp mod setBg">
        <pc:chgData name="Ježek Marek" userId="f2372650-b60a-4230-9f16-7a682ded0d3c" providerId="ADAL" clId="{E3C30AE0-809C-446D-9418-0F6C5AEDFAD1}" dt="2025-10-13T08:43:20.639" v="19" actId="1076"/>
        <pc:sldMkLst>
          <pc:docMk/>
          <pc:sldMk cId="2053562676" sldId="256"/>
        </pc:sldMkLst>
        <pc:spChg chg="mod">
          <ac:chgData name="Ježek Marek" userId="f2372650-b60a-4230-9f16-7a682ded0d3c" providerId="ADAL" clId="{E3C30AE0-809C-446D-9418-0F6C5AEDFAD1}" dt="2025-10-13T08:43:05.802" v="16" actId="26606"/>
          <ac:spMkLst>
            <pc:docMk/>
            <pc:sldMk cId="2053562676" sldId="256"/>
            <ac:spMk id="2" creationId="{092BBC1C-A91D-B8BD-8F7A-CA98CAA685BB}"/>
          </ac:spMkLst>
        </pc:spChg>
        <pc:spChg chg="mod">
          <ac:chgData name="Ježek Marek" userId="f2372650-b60a-4230-9f16-7a682ded0d3c" providerId="ADAL" clId="{E3C30AE0-809C-446D-9418-0F6C5AEDFAD1}" dt="2025-10-13T08:43:05.802" v="16" actId="26606"/>
          <ac:spMkLst>
            <pc:docMk/>
            <pc:sldMk cId="2053562676" sldId="256"/>
            <ac:spMk id="3" creationId="{087C1243-2C79-84C4-8E8F-F90F221E1E2E}"/>
          </ac:spMkLst>
        </pc:spChg>
        <pc:spChg chg="add del">
          <ac:chgData name="Ježek Marek" userId="f2372650-b60a-4230-9f16-7a682ded0d3c" providerId="ADAL" clId="{E3C30AE0-809C-446D-9418-0F6C5AEDFAD1}" dt="2025-10-13T08:43:05.802" v="16" actId="26606"/>
          <ac:spMkLst>
            <pc:docMk/>
            <pc:sldMk cId="2053562676" sldId="256"/>
            <ac:spMk id="21" creationId="{E9F26AF7-9AC1-49A4-8F89-2C63E1C0A0BB}"/>
          </ac:spMkLst>
        </pc:spChg>
        <pc:spChg chg="add del">
          <ac:chgData name="Ježek Marek" userId="f2372650-b60a-4230-9f16-7a682ded0d3c" providerId="ADAL" clId="{E3C30AE0-809C-446D-9418-0F6C5AEDFAD1}" dt="2025-10-13T08:43:05.802" v="16" actId="26606"/>
          <ac:spMkLst>
            <pc:docMk/>
            <pc:sldMk cId="2053562676" sldId="256"/>
            <ac:spMk id="1031" creationId="{E9F26AF7-9AC1-49A4-8F89-2C63E1C0A0BB}"/>
          </ac:spMkLst>
        </pc:spChg>
        <pc:picChg chg="mod">
          <ac:chgData name="Ježek Marek" userId="f2372650-b60a-4230-9f16-7a682ded0d3c" providerId="ADAL" clId="{E3C30AE0-809C-446D-9418-0F6C5AEDFAD1}" dt="2025-10-13T08:43:05.802" v="16" actId="26606"/>
          <ac:picMkLst>
            <pc:docMk/>
            <pc:sldMk cId="2053562676" sldId="256"/>
            <ac:picMk id="4" creationId="{735D7FAF-2392-12D2-3BBD-E16BC411B543}"/>
          </ac:picMkLst>
        </pc:picChg>
        <pc:picChg chg="del">
          <ac:chgData name="Ježek Marek" userId="f2372650-b60a-4230-9f16-7a682ded0d3c" providerId="ADAL" clId="{E3C30AE0-809C-446D-9418-0F6C5AEDFAD1}" dt="2025-10-13T08:42:52.709" v="13" actId="478"/>
          <ac:picMkLst>
            <pc:docMk/>
            <pc:sldMk cId="2053562676" sldId="256"/>
            <ac:picMk id="5" creationId="{8578B25C-C5CE-E899-8C2E-6973E6FBD12E}"/>
          </ac:picMkLst>
        </pc:picChg>
        <pc:picChg chg="add mod">
          <ac:chgData name="Ježek Marek" userId="f2372650-b60a-4230-9f16-7a682ded0d3c" providerId="ADAL" clId="{E3C30AE0-809C-446D-9418-0F6C5AEDFAD1}" dt="2025-10-13T08:43:20.639" v="19" actId="1076"/>
          <ac:picMkLst>
            <pc:docMk/>
            <pc:sldMk cId="2053562676" sldId="256"/>
            <ac:picMk id="1026" creationId="{88E9F19C-9207-84EE-FAEF-04D0E0100C9B}"/>
          </ac:picMkLst>
        </pc:picChg>
      </pc:sldChg>
      <pc:sldChg chg="modSp mod">
        <pc:chgData name="Ježek Marek" userId="f2372650-b60a-4230-9f16-7a682ded0d3c" providerId="ADAL" clId="{E3C30AE0-809C-446D-9418-0F6C5AEDFAD1}" dt="2025-10-13T06:13:37.671" v="12" actId="27636"/>
        <pc:sldMkLst>
          <pc:docMk/>
          <pc:sldMk cId="3204174074" sldId="263"/>
        </pc:sldMkLst>
        <pc:spChg chg="mod">
          <ac:chgData name="Ježek Marek" userId="f2372650-b60a-4230-9f16-7a682ded0d3c" providerId="ADAL" clId="{E3C30AE0-809C-446D-9418-0F6C5AEDFAD1}" dt="2025-10-13T06:13:37.671" v="12" actId="27636"/>
          <ac:spMkLst>
            <pc:docMk/>
            <pc:sldMk cId="3204174074" sldId="263"/>
            <ac:spMk id="3" creationId="{BB7EF290-3D00-F9CB-E4C9-ACDD42529DE5}"/>
          </ac:spMkLst>
        </pc:spChg>
      </pc:sldChg>
      <pc:sldChg chg="addSp delSp modSp mod">
        <pc:chgData name="Ježek Marek" userId="f2372650-b60a-4230-9f16-7a682ded0d3c" providerId="ADAL" clId="{E3C30AE0-809C-446D-9418-0F6C5AEDFAD1}" dt="2025-10-13T08:43:46.605" v="24"/>
        <pc:sldMkLst>
          <pc:docMk/>
          <pc:sldMk cId="688179929" sldId="271"/>
        </pc:sldMkLst>
        <pc:picChg chg="del">
          <ac:chgData name="Ježek Marek" userId="f2372650-b60a-4230-9f16-7a682ded0d3c" providerId="ADAL" clId="{E3C30AE0-809C-446D-9418-0F6C5AEDFAD1}" dt="2025-10-13T08:43:46.298" v="23" actId="478"/>
          <ac:picMkLst>
            <pc:docMk/>
            <pc:sldMk cId="688179929" sldId="271"/>
            <ac:picMk id="5" creationId="{04F638BD-2130-24D5-03A4-15A0724A295A}"/>
          </ac:picMkLst>
        </pc:picChg>
        <pc:picChg chg="add mod">
          <ac:chgData name="Ježek Marek" userId="f2372650-b60a-4230-9f16-7a682ded0d3c" providerId="ADAL" clId="{E3C30AE0-809C-446D-9418-0F6C5AEDFAD1}" dt="2025-10-13T08:43:46.605" v="24"/>
          <ac:picMkLst>
            <pc:docMk/>
            <pc:sldMk cId="688179929" sldId="271"/>
            <ac:picMk id="6" creationId="{6772C3E5-026A-B60B-7132-90FDFC5956E8}"/>
          </ac:picMkLst>
        </pc:picChg>
      </pc:sldChg>
      <pc:sldChg chg="addSp delSp modSp mod">
        <pc:chgData name="Ježek Marek" userId="f2372650-b60a-4230-9f16-7a682ded0d3c" providerId="ADAL" clId="{E3C30AE0-809C-446D-9418-0F6C5AEDFAD1}" dt="2025-10-13T08:43:39.330" v="22" actId="1076"/>
        <pc:sldMkLst>
          <pc:docMk/>
          <pc:sldMk cId="3593243261" sldId="272"/>
        </pc:sldMkLst>
        <pc:picChg chg="add mod">
          <ac:chgData name="Ježek Marek" userId="f2372650-b60a-4230-9f16-7a682ded0d3c" providerId="ADAL" clId="{E3C30AE0-809C-446D-9418-0F6C5AEDFAD1}" dt="2025-10-13T08:43:39.330" v="22" actId="1076"/>
          <ac:picMkLst>
            <pc:docMk/>
            <pc:sldMk cId="3593243261" sldId="272"/>
            <ac:picMk id="2" creationId="{86CB45D4-AA59-C468-F0B2-27B03258A0CD}"/>
          </ac:picMkLst>
        </pc:picChg>
        <pc:picChg chg="del">
          <ac:chgData name="Ježek Marek" userId="f2372650-b60a-4230-9f16-7a682ded0d3c" providerId="ADAL" clId="{E3C30AE0-809C-446D-9418-0F6C5AEDFAD1}" dt="2025-10-13T08:43:35.329" v="20" actId="478"/>
          <ac:picMkLst>
            <pc:docMk/>
            <pc:sldMk cId="3593243261" sldId="272"/>
            <ac:picMk id="11" creationId="{B3E3E400-7392-40E5-2E5A-A87ECDFD5ABE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4" Type="http://schemas.openxmlformats.org/officeDocument/2006/relationships/image" Target="../media/image6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svg"/><Relationship Id="rId1" Type="http://schemas.openxmlformats.org/officeDocument/2006/relationships/image" Target="../media/image24.png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10" Type="http://schemas.openxmlformats.org/officeDocument/2006/relationships/image" Target="../media/image33.svg"/><Relationship Id="rId4" Type="http://schemas.openxmlformats.org/officeDocument/2006/relationships/image" Target="../media/image27.svg"/><Relationship Id="rId9" Type="http://schemas.openxmlformats.org/officeDocument/2006/relationships/image" Target="../media/image32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4" Type="http://schemas.openxmlformats.org/officeDocument/2006/relationships/image" Target="../media/image6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svg"/><Relationship Id="rId1" Type="http://schemas.openxmlformats.org/officeDocument/2006/relationships/image" Target="../media/image24.png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10" Type="http://schemas.openxmlformats.org/officeDocument/2006/relationships/image" Target="../media/image33.svg"/><Relationship Id="rId4" Type="http://schemas.openxmlformats.org/officeDocument/2006/relationships/image" Target="../media/image27.svg"/><Relationship Id="rId9" Type="http://schemas.openxmlformats.org/officeDocument/2006/relationships/image" Target="../media/image3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coloredtext_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2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/>
    </dgm:fillClrLst>
    <dgm:linClrLst meth="repeat">
      <a:schemeClr val="lt2">
        <a:alpha val="0"/>
      </a:schemeClr>
    </dgm:linClrLst>
    <dgm:effectClrLst/>
    <dgm:txLinClrLst/>
    <dgm:txFillClrLst/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dk2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dk2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>
        <a:alpha val="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8C2F47-BB39-40D3-9E0C-3276FA4790CA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coloredtext_accent0_3" csCatId="mainScheme" phldr="1"/>
      <dgm:spPr/>
      <dgm:t>
        <a:bodyPr/>
        <a:lstStyle/>
        <a:p>
          <a:endParaRPr lang="en-US"/>
        </a:p>
      </dgm:t>
    </dgm:pt>
    <dgm:pt modelId="{19B93CF7-B474-4BCB-AEE1-AF6261ECD77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cs-CZ" sz="1800" dirty="0"/>
            <a:t>Duplexová fólie s </a:t>
          </a:r>
          <a:r>
            <a:rPr lang="cs-CZ" sz="1800" dirty="0" err="1"/>
            <a:t>aloxem</a:t>
          </a:r>
          <a:r>
            <a:rPr lang="cs-CZ" sz="1800" dirty="0"/>
            <a:t>, jako recyklovatelný obal pro popcorn. Společnost </a:t>
          </a:r>
          <a:r>
            <a:rPr lang="cs-CZ" sz="1800" dirty="0" err="1"/>
            <a:t>Hopi</a:t>
          </a:r>
          <a:r>
            <a:rPr lang="cs-CZ" sz="1800" dirty="0"/>
            <a:t> popi ve spolupráci s OTK pracuje na vývoji nových recyklovatelných obalů, které udrží trvanlivost produktu a jsou šetrnější pro životní prostředí.  V tomto případě díky </a:t>
          </a:r>
          <a:r>
            <a:rPr lang="cs-CZ" sz="1800" dirty="0" err="1"/>
            <a:t>jednodruhovému</a:t>
          </a:r>
          <a:r>
            <a:rPr lang="cs-CZ" sz="1800" dirty="0"/>
            <a:t> složení a transparentní vrstvě oxidu hliníku, nabízí tento duplexový obal stejnou ochranu proti kyslíku a vlhkosti jako materiálové kombinace s metalickou vrstvou, aniž by znečišťoval recyklát. </a:t>
          </a:r>
          <a:endParaRPr lang="en-US" sz="1800" dirty="0"/>
        </a:p>
      </dgm:t>
    </dgm:pt>
    <dgm:pt modelId="{7C709818-AC09-493F-988A-37C64AF9DF22}" type="parTrans" cxnId="{244E0C61-5825-4294-98FE-4C22E264BE10}">
      <dgm:prSet/>
      <dgm:spPr/>
      <dgm:t>
        <a:bodyPr/>
        <a:lstStyle/>
        <a:p>
          <a:endParaRPr lang="en-US"/>
        </a:p>
      </dgm:t>
    </dgm:pt>
    <dgm:pt modelId="{C563077C-E772-44E5-844A-AB42A631D666}" type="sibTrans" cxnId="{244E0C61-5825-4294-98FE-4C22E264BE10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AF48CEA-4FEA-45C4-AE1D-B33FF13C2FB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cs-CZ" sz="2400" dirty="0"/>
            <a:t>OTK tento obal produkuje na moderním desetibarevném </a:t>
          </a:r>
          <a:r>
            <a:rPr lang="cs-CZ" sz="2400" dirty="0" err="1"/>
            <a:t>flexotiskovém</a:t>
          </a:r>
          <a:r>
            <a:rPr lang="cs-CZ" sz="2400" dirty="0"/>
            <a:t> stroji, což garantuje nejvyšší možnou kvalitu tisku.</a:t>
          </a:r>
          <a:endParaRPr lang="en-US" sz="2400" dirty="0"/>
        </a:p>
      </dgm:t>
    </dgm:pt>
    <dgm:pt modelId="{B209A0CA-8BA1-4975-98F9-7C807109A8C7}" type="parTrans" cxnId="{40141953-B434-4539-B9A9-FA65098668CE}">
      <dgm:prSet/>
      <dgm:spPr/>
      <dgm:t>
        <a:bodyPr/>
        <a:lstStyle/>
        <a:p>
          <a:endParaRPr lang="en-US"/>
        </a:p>
      </dgm:t>
    </dgm:pt>
    <dgm:pt modelId="{4B5975C5-3638-406A-AE61-7B32D75F7083}" type="sibTrans" cxnId="{40141953-B434-4539-B9A9-FA65098668CE}">
      <dgm:prSet/>
      <dgm:spPr/>
      <dgm:t>
        <a:bodyPr/>
        <a:lstStyle/>
        <a:p>
          <a:endParaRPr lang="en-US"/>
        </a:p>
      </dgm:t>
    </dgm:pt>
    <dgm:pt modelId="{C6E407E8-3DB6-4DD8-9122-5B4961479EBC}" type="pres">
      <dgm:prSet presAssocID="{B28C2F47-BB39-40D3-9E0C-3276FA4790CA}" presName="root" presStyleCnt="0">
        <dgm:presLayoutVars>
          <dgm:dir/>
          <dgm:resizeHandles val="exact"/>
        </dgm:presLayoutVars>
      </dgm:prSet>
      <dgm:spPr/>
    </dgm:pt>
    <dgm:pt modelId="{ADC4A7C1-51F5-4D15-B500-EC5A2CBDA27D}" type="pres">
      <dgm:prSet presAssocID="{B28C2F47-BB39-40D3-9E0C-3276FA4790CA}" presName="container" presStyleCnt="0">
        <dgm:presLayoutVars>
          <dgm:dir/>
          <dgm:resizeHandles val="exact"/>
        </dgm:presLayoutVars>
      </dgm:prSet>
      <dgm:spPr/>
    </dgm:pt>
    <dgm:pt modelId="{86E16CF7-795F-4EC2-A690-902605AACEBC}" type="pres">
      <dgm:prSet presAssocID="{19B93CF7-B474-4BCB-AEE1-AF6261ECD77D}" presName="compNode" presStyleCnt="0"/>
      <dgm:spPr/>
    </dgm:pt>
    <dgm:pt modelId="{3DC428C5-B38E-4D77-9C41-C328151D35F5}" type="pres">
      <dgm:prSet presAssocID="{19B93CF7-B474-4BCB-AEE1-AF6261ECD77D}" presName="iconBgRect" presStyleLbl="bgShp" presStyleIdx="0" presStyleCnt="2"/>
      <dgm:spPr/>
    </dgm:pt>
    <dgm:pt modelId="{0BCE525E-93DC-4D9A-B34E-4CC1808A75CF}" type="pres">
      <dgm:prSet presAssocID="{19B93CF7-B474-4BCB-AEE1-AF6261ECD77D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ažená kukuřice"/>
        </a:ext>
      </dgm:extLst>
    </dgm:pt>
    <dgm:pt modelId="{E6031FBB-B4D7-4B27-9FD7-3FDBE5319690}" type="pres">
      <dgm:prSet presAssocID="{19B93CF7-B474-4BCB-AEE1-AF6261ECD77D}" presName="spaceRect" presStyleCnt="0"/>
      <dgm:spPr/>
    </dgm:pt>
    <dgm:pt modelId="{CC01C78A-9923-412C-8487-5E3211860462}" type="pres">
      <dgm:prSet presAssocID="{19B93CF7-B474-4BCB-AEE1-AF6261ECD77D}" presName="textRect" presStyleLbl="revTx" presStyleIdx="0" presStyleCnt="2">
        <dgm:presLayoutVars>
          <dgm:chMax val="1"/>
          <dgm:chPref val="1"/>
        </dgm:presLayoutVars>
      </dgm:prSet>
      <dgm:spPr/>
    </dgm:pt>
    <dgm:pt modelId="{A3ED6EF2-39CA-464D-8887-6FFE6DAF2FC4}" type="pres">
      <dgm:prSet presAssocID="{C563077C-E772-44E5-844A-AB42A631D666}" presName="sibTrans" presStyleLbl="sibTrans2D1" presStyleIdx="0" presStyleCnt="0"/>
      <dgm:spPr/>
    </dgm:pt>
    <dgm:pt modelId="{DFBF8FF6-159D-4680-8771-D394F6F7AA7A}" type="pres">
      <dgm:prSet presAssocID="{8AF48CEA-4FEA-45C4-AE1D-B33FF13C2FB7}" presName="compNode" presStyleCnt="0"/>
      <dgm:spPr/>
    </dgm:pt>
    <dgm:pt modelId="{409DD4DE-50E7-442F-BE32-DC08C728E4F2}" type="pres">
      <dgm:prSet presAssocID="{8AF48CEA-4FEA-45C4-AE1D-B33FF13C2FB7}" presName="iconBgRect" presStyleLbl="bgShp" presStyleIdx="1" presStyleCnt="2"/>
      <dgm:spPr/>
    </dgm:pt>
    <dgm:pt modelId="{B941AD08-6C68-4616-943C-C01852DAF2DC}" type="pres">
      <dgm:prSet presAssocID="{8AF48CEA-4FEA-45C4-AE1D-B33FF13C2FB7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anabata Tree"/>
        </a:ext>
      </dgm:extLst>
    </dgm:pt>
    <dgm:pt modelId="{08501427-958B-4FD2-9E27-A44A76502B41}" type="pres">
      <dgm:prSet presAssocID="{8AF48CEA-4FEA-45C4-AE1D-B33FF13C2FB7}" presName="spaceRect" presStyleCnt="0"/>
      <dgm:spPr/>
    </dgm:pt>
    <dgm:pt modelId="{4A418C74-7933-4CA5-84BB-7D9CD010412D}" type="pres">
      <dgm:prSet presAssocID="{8AF48CEA-4FEA-45C4-AE1D-B33FF13C2FB7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244E0C61-5825-4294-98FE-4C22E264BE10}" srcId="{B28C2F47-BB39-40D3-9E0C-3276FA4790CA}" destId="{19B93CF7-B474-4BCB-AEE1-AF6261ECD77D}" srcOrd="0" destOrd="0" parTransId="{7C709818-AC09-493F-988A-37C64AF9DF22}" sibTransId="{C563077C-E772-44E5-844A-AB42A631D666}"/>
    <dgm:cxn modelId="{D61B7C6B-56D2-4733-B57B-BA02051EB872}" type="presOf" srcId="{C563077C-E772-44E5-844A-AB42A631D666}" destId="{A3ED6EF2-39CA-464D-8887-6FFE6DAF2FC4}" srcOrd="0" destOrd="0" presId="urn:microsoft.com/office/officeart/2018/2/layout/IconCircleList"/>
    <dgm:cxn modelId="{B87E3F6E-1B95-4B29-B221-0D8F7A0F09CF}" type="presOf" srcId="{B28C2F47-BB39-40D3-9E0C-3276FA4790CA}" destId="{C6E407E8-3DB6-4DD8-9122-5B4961479EBC}" srcOrd="0" destOrd="0" presId="urn:microsoft.com/office/officeart/2018/2/layout/IconCircleList"/>
    <dgm:cxn modelId="{40141953-B434-4539-B9A9-FA65098668CE}" srcId="{B28C2F47-BB39-40D3-9E0C-3276FA4790CA}" destId="{8AF48CEA-4FEA-45C4-AE1D-B33FF13C2FB7}" srcOrd="1" destOrd="0" parTransId="{B209A0CA-8BA1-4975-98F9-7C807109A8C7}" sibTransId="{4B5975C5-3638-406A-AE61-7B32D75F7083}"/>
    <dgm:cxn modelId="{F367418A-5EB3-46DB-879D-D403C45C91E1}" type="presOf" srcId="{8AF48CEA-4FEA-45C4-AE1D-B33FF13C2FB7}" destId="{4A418C74-7933-4CA5-84BB-7D9CD010412D}" srcOrd="0" destOrd="0" presId="urn:microsoft.com/office/officeart/2018/2/layout/IconCircleList"/>
    <dgm:cxn modelId="{12805899-AFFA-4A4D-A06F-FD7ED7574E54}" type="presOf" srcId="{19B93CF7-B474-4BCB-AEE1-AF6261ECD77D}" destId="{CC01C78A-9923-412C-8487-5E3211860462}" srcOrd="0" destOrd="0" presId="urn:microsoft.com/office/officeart/2018/2/layout/IconCircleList"/>
    <dgm:cxn modelId="{809579C6-FFE9-46D7-B97B-62E13AD1C1BC}" type="presParOf" srcId="{C6E407E8-3DB6-4DD8-9122-5B4961479EBC}" destId="{ADC4A7C1-51F5-4D15-B500-EC5A2CBDA27D}" srcOrd="0" destOrd="0" presId="urn:microsoft.com/office/officeart/2018/2/layout/IconCircleList"/>
    <dgm:cxn modelId="{72823D4B-2627-4D49-B40E-EF68E5DD96EF}" type="presParOf" srcId="{ADC4A7C1-51F5-4D15-B500-EC5A2CBDA27D}" destId="{86E16CF7-795F-4EC2-A690-902605AACEBC}" srcOrd="0" destOrd="0" presId="urn:microsoft.com/office/officeart/2018/2/layout/IconCircleList"/>
    <dgm:cxn modelId="{CFAF98D2-A55D-4F14-A964-8256CA687F93}" type="presParOf" srcId="{86E16CF7-795F-4EC2-A690-902605AACEBC}" destId="{3DC428C5-B38E-4D77-9C41-C328151D35F5}" srcOrd="0" destOrd="0" presId="urn:microsoft.com/office/officeart/2018/2/layout/IconCircleList"/>
    <dgm:cxn modelId="{C8AF6F4E-6F9A-4E25-8422-BC4DBE0FFBFE}" type="presParOf" srcId="{86E16CF7-795F-4EC2-A690-902605AACEBC}" destId="{0BCE525E-93DC-4D9A-B34E-4CC1808A75CF}" srcOrd="1" destOrd="0" presId="urn:microsoft.com/office/officeart/2018/2/layout/IconCircleList"/>
    <dgm:cxn modelId="{89BCF82C-5C66-4E03-A870-ABA6E54939AD}" type="presParOf" srcId="{86E16CF7-795F-4EC2-A690-902605AACEBC}" destId="{E6031FBB-B4D7-4B27-9FD7-3FDBE5319690}" srcOrd="2" destOrd="0" presId="urn:microsoft.com/office/officeart/2018/2/layout/IconCircleList"/>
    <dgm:cxn modelId="{AAE02373-D158-43D5-B7FF-15A5DCDF53EE}" type="presParOf" srcId="{86E16CF7-795F-4EC2-A690-902605AACEBC}" destId="{CC01C78A-9923-412C-8487-5E3211860462}" srcOrd="3" destOrd="0" presId="urn:microsoft.com/office/officeart/2018/2/layout/IconCircleList"/>
    <dgm:cxn modelId="{E118BF3F-AF36-4B2B-A29D-FD5B5EEC9A8A}" type="presParOf" srcId="{ADC4A7C1-51F5-4D15-B500-EC5A2CBDA27D}" destId="{A3ED6EF2-39CA-464D-8887-6FFE6DAF2FC4}" srcOrd="1" destOrd="0" presId="urn:microsoft.com/office/officeart/2018/2/layout/IconCircleList"/>
    <dgm:cxn modelId="{890745F3-94EE-47AF-BCF1-6810AA9F34F2}" type="presParOf" srcId="{ADC4A7C1-51F5-4D15-B500-EC5A2CBDA27D}" destId="{DFBF8FF6-159D-4680-8771-D394F6F7AA7A}" srcOrd="2" destOrd="0" presId="urn:microsoft.com/office/officeart/2018/2/layout/IconCircleList"/>
    <dgm:cxn modelId="{6AD8C3B6-2C51-420F-8188-2E65AC317BBF}" type="presParOf" srcId="{DFBF8FF6-159D-4680-8771-D394F6F7AA7A}" destId="{409DD4DE-50E7-442F-BE32-DC08C728E4F2}" srcOrd="0" destOrd="0" presId="urn:microsoft.com/office/officeart/2018/2/layout/IconCircleList"/>
    <dgm:cxn modelId="{3CB996CD-FFEC-4845-95D6-D02513F23405}" type="presParOf" srcId="{DFBF8FF6-159D-4680-8771-D394F6F7AA7A}" destId="{B941AD08-6C68-4616-943C-C01852DAF2DC}" srcOrd="1" destOrd="0" presId="urn:microsoft.com/office/officeart/2018/2/layout/IconCircleList"/>
    <dgm:cxn modelId="{5709176A-95C8-45C3-B0B5-6DE554B7226F}" type="presParOf" srcId="{DFBF8FF6-159D-4680-8771-D394F6F7AA7A}" destId="{08501427-958B-4FD2-9E27-A44A76502B41}" srcOrd="2" destOrd="0" presId="urn:microsoft.com/office/officeart/2018/2/layout/IconCircleList"/>
    <dgm:cxn modelId="{FAA38A61-A061-428A-924A-0D84EDABCFFE}" type="presParOf" srcId="{DFBF8FF6-159D-4680-8771-D394F6F7AA7A}" destId="{4A418C74-7933-4CA5-84BB-7D9CD010412D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35530E1-6B14-42C6-9C6D-BA12A07E5F11}" type="doc">
      <dgm:prSet loTypeId="urn:microsoft.com/office/officeart/2018/5/layout/IconCircle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BE99F7B-E15F-444C-9B1B-3066E9A1E1DA}">
      <dgm:prSet custT="1"/>
      <dgm:spPr/>
      <dgm:t>
        <a:bodyPr/>
        <a:lstStyle/>
        <a:p>
          <a:pPr algn="l">
            <a:lnSpc>
              <a:spcPct val="100000"/>
            </a:lnSpc>
            <a:defRPr cap="all"/>
          </a:pPr>
          <a:r>
            <a:rPr lang="cs-CZ" sz="1800" b="1" dirty="0" err="1"/>
            <a:t>NeJVĚTŠÍ</a:t>
          </a:r>
          <a:r>
            <a:rPr lang="cs-CZ" sz="1800" b="1" dirty="0"/>
            <a:t> </a:t>
          </a:r>
          <a:br>
            <a:rPr lang="cs-CZ" sz="1800" b="1" dirty="0"/>
          </a:br>
          <a:r>
            <a:rPr lang="cs-CZ" sz="1800" b="1" dirty="0"/>
            <a:t>dodavatel </a:t>
          </a:r>
          <a:r>
            <a:rPr lang="cs-CZ" sz="1800" b="1" dirty="0" err="1"/>
            <a:t>biopopcornu</a:t>
          </a:r>
          <a:r>
            <a:rPr lang="cs-CZ" sz="1800" b="1" dirty="0"/>
            <a:t> </a:t>
          </a:r>
          <a:br>
            <a:rPr lang="cs-CZ" sz="1800" b="1" dirty="0"/>
          </a:br>
          <a:r>
            <a:rPr lang="cs-CZ" sz="1800" b="1" dirty="0"/>
            <a:t>v Evropě</a:t>
          </a:r>
          <a:endParaRPr lang="en-US" sz="1800" dirty="0"/>
        </a:p>
      </dgm:t>
    </dgm:pt>
    <dgm:pt modelId="{F1E169B4-851E-4290-9B69-8A938F9EA107}" type="parTrans" cxnId="{C8C0A58C-C976-49E1-8D7A-A2E701ABF081}">
      <dgm:prSet/>
      <dgm:spPr/>
      <dgm:t>
        <a:bodyPr/>
        <a:lstStyle/>
        <a:p>
          <a:endParaRPr lang="en-US"/>
        </a:p>
      </dgm:t>
    </dgm:pt>
    <dgm:pt modelId="{4D25745E-D04C-415B-8E70-1E5A2C37B694}" type="sibTrans" cxnId="{C8C0A58C-C976-49E1-8D7A-A2E701ABF081}">
      <dgm:prSet/>
      <dgm:spPr/>
      <dgm:t>
        <a:bodyPr/>
        <a:lstStyle/>
        <a:p>
          <a:endParaRPr lang="en-US"/>
        </a:p>
      </dgm:t>
    </dgm:pt>
    <dgm:pt modelId="{D048FB3B-1087-4C27-82A7-15CD4A30959D}">
      <dgm:prSet custT="1"/>
      <dgm:spPr/>
      <dgm:t>
        <a:bodyPr/>
        <a:lstStyle/>
        <a:p>
          <a:pPr algn="l">
            <a:lnSpc>
              <a:spcPct val="100000"/>
            </a:lnSpc>
            <a:defRPr cap="all"/>
          </a:pPr>
          <a:r>
            <a:rPr lang="cs-CZ" sz="1600" b="1" dirty="0"/>
            <a:t>Růst prodeje </a:t>
          </a:r>
          <a:r>
            <a:rPr lang="cs-CZ" sz="1600" b="1" dirty="0" err="1"/>
            <a:t>biopopcornu</a:t>
          </a:r>
          <a:r>
            <a:rPr lang="cs-CZ" sz="1600" b="1" dirty="0"/>
            <a:t> </a:t>
          </a:r>
          <a:br>
            <a:rPr lang="cs-CZ" sz="1600" b="1" dirty="0"/>
          </a:br>
          <a:r>
            <a:rPr lang="cs-CZ" sz="1600" b="1" dirty="0"/>
            <a:t>z 22,43 milionu Kč </a:t>
          </a:r>
          <a:br>
            <a:rPr lang="cs-CZ" sz="1600" b="1" dirty="0"/>
          </a:br>
          <a:r>
            <a:rPr lang="cs-CZ" sz="1600" b="1" dirty="0"/>
            <a:t>v roce 2021 </a:t>
          </a:r>
          <a:br>
            <a:rPr lang="cs-CZ" sz="1600" b="1" dirty="0"/>
          </a:br>
          <a:r>
            <a:rPr lang="cs-CZ" sz="1600" b="1" dirty="0"/>
            <a:t>na 57,2 milionu Kč    </a:t>
          </a:r>
          <a:br>
            <a:rPr lang="cs-CZ" sz="1600" b="1" dirty="0"/>
          </a:br>
          <a:r>
            <a:rPr lang="cs-CZ" sz="1600" b="1" dirty="0"/>
            <a:t>v roce 2024</a:t>
          </a:r>
          <a:endParaRPr lang="en-US" sz="1600" dirty="0"/>
        </a:p>
      </dgm:t>
    </dgm:pt>
    <dgm:pt modelId="{D6963476-C98A-4F4E-AD2D-F6A29225C6B8}" type="parTrans" cxnId="{E6FEA44E-E15D-423E-9EF9-A4843E344669}">
      <dgm:prSet/>
      <dgm:spPr/>
      <dgm:t>
        <a:bodyPr/>
        <a:lstStyle/>
        <a:p>
          <a:endParaRPr lang="en-US"/>
        </a:p>
      </dgm:t>
    </dgm:pt>
    <dgm:pt modelId="{F3F91B90-4C66-42D4-A1C3-7E08478C6C61}" type="sibTrans" cxnId="{E6FEA44E-E15D-423E-9EF9-A4843E344669}">
      <dgm:prSet/>
      <dgm:spPr/>
      <dgm:t>
        <a:bodyPr/>
        <a:lstStyle/>
        <a:p>
          <a:endParaRPr lang="en-US"/>
        </a:p>
      </dgm:t>
    </dgm:pt>
    <dgm:pt modelId="{ED7961C3-8FD9-48DD-93EC-2F2C76E51D8B}">
      <dgm:prSet custT="1"/>
      <dgm:spPr/>
      <dgm:t>
        <a:bodyPr/>
        <a:lstStyle/>
        <a:p>
          <a:pPr algn="l">
            <a:lnSpc>
              <a:spcPct val="100000"/>
            </a:lnSpc>
            <a:defRPr cap="all"/>
          </a:pPr>
          <a:r>
            <a:rPr lang="cs-CZ" sz="1600" b="1" dirty="0"/>
            <a:t>Recyklovatelné </a:t>
          </a:r>
          <a:br>
            <a:rPr lang="cs-CZ" sz="1600" b="1" dirty="0"/>
          </a:br>
          <a:r>
            <a:rPr lang="cs-CZ" sz="1600" b="1" dirty="0"/>
            <a:t>obaly jsou nezbytnou součástí hodnotné </a:t>
          </a:r>
          <a:br>
            <a:rPr lang="cs-CZ" sz="1600" b="1" dirty="0"/>
          </a:br>
          <a:r>
            <a:rPr lang="cs-CZ" sz="1600" b="1" dirty="0"/>
            <a:t>nabídky</a:t>
          </a:r>
          <a:endParaRPr lang="en-US" sz="1600" dirty="0"/>
        </a:p>
      </dgm:t>
    </dgm:pt>
    <dgm:pt modelId="{FF249CB9-B15E-4B3E-B9D5-31FC13502FAA}" type="parTrans" cxnId="{DF5D4DDB-21E5-4C6C-BE6D-F3F27D6CABF0}">
      <dgm:prSet/>
      <dgm:spPr/>
      <dgm:t>
        <a:bodyPr/>
        <a:lstStyle/>
        <a:p>
          <a:endParaRPr lang="en-US"/>
        </a:p>
      </dgm:t>
    </dgm:pt>
    <dgm:pt modelId="{0F3A2E86-A155-45AF-9AE3-CB91FDA85717}" type="sibTrans" cxnId="{DF5D4DDB-21E5-4C6C-BE6D-F3F27D6CABF0}">
      <dgm:prSet/>
      <dgm:spPr/>
      <dgm:t>
        <a:bodyPr/>
        <a:lstStyle/>
        <a:p>
          <a:endParaRPr lang="en-US"/>
        </a:p>
      </dgm:t>
    </dgm:pt>
    <dgm:pt modelId="{A6DD573A-BD27-43C3-9046-0F6D8E3B0F7A}" type="pres">
      <dgm:prSet presAssocID="{E35530E1-6B14-42C6-9C6D-BA12A07E5F11}" presName="root" presStyleCnt="0">
        <dgm:presLayoutVars>
          <dgm:dir/>
          <dgm:resizeHandles val="exact"/>
        </dgm:presLayoutVars>
      </dgm:prSet>
      <dgm:spPr/>
    </dgm:pt>
    <dgm:pt modelId="{FD8F2166-F4A3-4616-B0F8-0B7BFC96DAD1}" type="pres">
      <dgm:prSet presAssocID="{EBE99F7B-E15F-444C-9B1B-3066E9A1E1DA}" presName="compNode" presStyleCnt="0"/>
      <dgm:spPr/>
    </dgm:pt>
    <dgm:pt modelId="{25D716C3-3B26-4C3D-91EC-468DCC568620}" type="pres">
      <dgm:prSet presAssocID="{EBE99F7B-E15F-444C-9B1B-3066E9A1E1DA}" presName="iconBgRect" presStyleLbl="bgShp" presStyleIdx="0" presStyleCnt="3" custScaleX="85601" custScaleY="85601" custLinFactX="100000" custLinFactNeighborX="171751" custLinFactNeighborY="-60060"/>
      <dgm:spPr>
        <a:solidFill>
          <a:schemeClr val="tx2"/>
        </a:solidFill>
      </dgm:spPr>
    </dgm:pt>
    <dgm:pt modelId="{67D3E513-0DB6-4C69-9603-7F295546A789}" type="pres">
      <dgm:prSet presAssocID="{EBE99F7B-E15F-444C-9B1B-3066E9A1E1DA}" presName="iconRect" presStyleLbl="node1" presStyleIdx="0" presStyleCnt="3" custScaleX="85601" custScaleY="85601" custLinFactX="200000" custLinFactNeighborX="275426" custLinFactNeighborY="-9568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Zaškrtnutí"/>
        </a:ext>
      </dgm:extLst>
    </dgm:pt>
    <dgm:pt modelId="{6747E363-04A8-4398-9471-898A97D11045}" type="pres">
      <dgm:prSet presAssocID="{EBE99F7B-E15F-444C-9B1B-3066E9A1E1DA}" presName="spaceRect" presStyleCnt="0"/>
      <dgm:spPr/>
    </dgm:pt>
    <dgm:pt modelId="{0C98240C-368F-4CCD-8DB3-08BC8EF1C7F9}" type="pres">
      <dgm:prSet presAssocID="{EBE99F7B-E15F-444C-9B1B-3066E9A1E1DA}" presName="textRect" presStyleLbl="revTx" presStyleIdx="0" presStyleCnt="3" custScaleX="101259" custLinFactX="100000" custLinFactY="-83366" custLinFactNeighborX="150291" custLinFactNeighborY="-100000">
        <dgm:presLayoutVars>
          <dgm:chMax val="1"/>
          <dgm:chPref val="1"/>
        </dgm:presLayoutVars>
      </dgm:prSet>
      <dgm:spPr/>
    </dgm:pt>
    <dgm:pt modelId="{6C73D072-8055-4BBB-ACE4-553205EB924C}" type="pres">
      <dgm:prSet presAssocID="{4D25745E-D04C-415B-8E70-1E5A2C37B694}" presName="sibTrans" presStyleCnt="0"/>
      <dgm:spPr/>
    </dgm:pt>
    <dgm:pt modelId="{95BB9EF6-147C-4156-82A9-1EA5F17AFAB7}" type="pres">
      <dgm:prSet presAssocID="{D048FB3B-1087-4C27-82A7-15CD4A30959D}" presName="compNode" presStyleCnt="0"/>
      <dgm:spPr/>
    </dgm:pt>
    <dgm:pt modelId="{0A575E0C-F968-4402-BFB9-02493F30016A}" type="pres">
      <dgm:prSet presAssocID="{D048FB3B-1087-4C27-82A7-15CD4A30959D}" presName="iconBgRect" presStyleLbl="bgShp" presStyleIdx="1" presStyleCnt="3" custScaleX="85889" custScaleY="85870" custLinFactNeighborX="48405" custLinFactNeighborY="59479"/>
      <dgm:spPr>
        <a:solidFill>
          <a:schemeClr val="tx2"/>
        </a:solidFill>
      </dgm:spPr>
    </dgm:pt>
    <dgm:pt modelId="{3DBE950D-0C92-450D-A1CB-165773577B54}" type="pres">
      <dgm:prSet presAssocID="{D048FB3B-1087-4C27-82A7-15CD4A30959D}" presName="iconRect" presStyleLbl="node1" presStyleIdx="1" presStyleCnt="3" custScaleX="85889" custScaleY="85870" custLinFactY="3662" custLinFactNeighborX="84364" custLinFactNeighborY="100000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6A31DEF2-976B-4553-84E5-F735AEF54018}" type="pres">
      <dgm:prSet presAssocID="{D048FB3B-1087-4C27-82A7-15CD4A30959D}" presName="spaceRect" presStyleCnt="0"/>
      <dgm:spPr/>
    </dgm:pt>
    <dgm:pt modelId="{BB0DAEE5-8798-4B37-930A-07D0F4575E2C}" type="pres">
      <dgm:prSet presAssocID="{D048FB3B-1087-4C27-82A7-15CD4A30959D}" presName="textRect" presStyleLbl="revTx" presStyleIdx="1" presStyleCnt="3" custScaleX="92331" custLinFactX="23420" custLinFactNeighborX="100000" custLinFactNeighborY="-80800">
        <dgm:presLayoutVars>
          <dgm:chMax val="1"/>
          <dgm:chPref val="1"/>
        </dgm:presLayoutVars>
      </dgm:prSet>
      <dgm:spPr/>
    </dgm:pt>
    <dgm:pt modelId="{C6A1BF4A-063D-4ACD-A689-82DC690E97F5}" type="pres">
      <dgm:prSet presAssocID="{F3F91B90-4C66-42D4-A1C3-7E08478C6C61}" presName="sibTrans" presStyleCnt="0"/>
      <dgm:spPr/>
    </dgm:pt>
    <dgm:pt modelId="{81B07708-57C5-4D94-9776-5B65E31A30C5}" type="pres">
      <dgm:prSet presAssocID="{ED7961C3-8FD9-48DD-93EC-2F2C76E51D8B}" presName="compNode" presStyleCnt="0"/>
      <dgm:spPr/>
    </dgm:pt>
    <dgm:pt modelId="{00E6E94D-98FE-4684-8D33-8625D0B2EA02}" type="pres">
      <dgm:prSet presAssocID="{ED7961C3-8FD9-48DD-93EC-2F2C76E51D8B}" presName="iconBgRect" presStyleLbl="bgShp" presStyleIdx="2" presStyleCnt="3" custScaleX="76293" custScaleY="76293" custLinFactX="-49491" custLinFactY="59048" custLinFactNeighborX="-100000" custLinFactNeighborY="100000"/>
      <dgm:spPr>
        <a:solidFill>
          <a:schemeClr val="tx2"/>
        </a:solidFill>
      </dgm:spPr>
    </dgm:pt>
    <dgm:pt modelId="{EBE1E07C-E981-49E5-B9BB-9E2129564DC7}" type="pres">
      <dgm:prSet presAssocID="{ED7961C3-8FD9-48DD-93EC-2F2C76E51D8B}" presName="iconRect" presStyleLbl="node1" presStyleIdx="2" presStyleCnt="3" custScaleX="88773" custScaleY="88773" custLinFactX="-100000" custLinFactY="100000" custLinFactNeighborX="-160541" custLinFactNeighborY="184688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otřesení rukou"/>
        </a:ext>
      </dgm:extLst>
    </dgm:pt>
    <dgm:pt modelId="{3734244A-D0A4-457C-85A4-BB1FA08E18DD}" type="pres">
      <dgm:prSet presAssocID="{ED7961C3-8FD9-48DD-93EC-2F2C76E51D8B}" presName="spaceRect" presStyleCnt="0"/>
      <dgm:spPr/>
    </dgm:pt>
    <dgm:pt modelId="{634742A3-0F69-4CD2-960B-E34C143E560B}" type="pres">
      <dgm:prSet presAssocID="{ED7961C3-8FD9-48DD-93EC-2F2C76E51D8B}" presName="textRect" presStyleLbl="revTx" presStyleIdx="2" presStyleCnt="3" custScaleX="86850" custLinFactNeighborX="-6336" custLinFactNeighborY="50496">
        <dgm:presLayoutVars>
          <dgm:chMax val="1"/>
          <dgm:chPref val="1"/>
        </dgm:presLayoutVars>
      </dgm:prSet>
      <dgm:spPr/>
    </dgm:pt>
  </dgm:ptLst>
  <dgm:cxnLst>
    <dgm:cxn modelId="{295EFD02-A8EE-4E22-9921-6A9DAB68015D}" type="presOf" srcId="{D048FB3B-1087-4C27-82A7-15CD4A30959D}" destId="{BB0DAEE5-8798-4B37-930A-07D0F4575E2C}" srcOrd="0" destOrd="0" presId="urn:microsoft.com/office/officeart/2018/5/layout/IconCircleLabelList"/>
    <dgm:cxn modelId="{711B074A-DB8A-4AB3-9889-97808C045FA7}" type="presOf" srcId="{ED7961C3-8FD9-48DD-93EC-2F2C76E51D8B}" destId="{634742A3-0F69-4CD2-960B-E34C143E560B}" srcOrd="0" destOrd="0" presId="urn:microsoft.com/office/officeart/2018/5/layout/IconCircleLabelList"/>
    <dgm:cxn modelId="{E6FEA44E-E15D-423E-9EF9-A4843E344669}" srcId="{E35530E1-6B14-42C6-9C6D-BA12A07E5F11}" destId="{D048FB3B-1087-4C27-82A7-15CD4A30959D}" srcOrd="1" destOrd="0" parTransId="{D6963476-C98A-4F4E-AD2D-F6A29225C6B8}" sibTransId="{F3F91B90-4C66-42D4-A1C3-7E08478C6C61}"/>
    <dgm:cxn modelId="{C8C0A58C-C976-49E1-8D7A-A2E701ABF081}" srcId="{E35530E1-6B14-42C6-9C6D-BA12A07E5F11}" destId="{EBE99F7B-E15F-444C-9B1B-3066E9A1E1DA}" srcOrd="0" destOrd="0" parTransId="{F1E169B4-851E-4290-9B69-8A938F9EA107}" sibTransId="{4D25745E-D04C-415B-8E70-1E5A2C37B694}"/>
    <dgm:cxn modelId="{3B7C829F-2D73-4470-9838-993355B7A23F}" type="presOf" srcId="{E35530E1-6B14-42C6-9C6D-BA12A07E5F11}" destId="{A6DD573A-BD27-43C3-9046-0F6D8E3B0F7A}" srcOrd="0" destOrd="0" presId="urn:microsoft.com/office/officeart/2018/5/layout/IconCircleLabelList"/>
    <dgm:cxn modelId="{088D0AB0-B704-4D9E-BE67-A5E82171120B}" type="presOf" srcId="{EBE99F7B-E15F-444C-9B1B-3066E9A1E1DA}" destId="{0C98240C-368F-4CCD-8DB3-08BC8EF1C7F9}" srcOrd="0" destOrd="0" presId="urn:microsoft.com/office/officeart/2018/5/layout/IconCircleLabelList"/>
    <dgm:cxn modelId="{DF5D4DDB-21E5-4C6C-BE6D-F3F27D6CABF0}" srcId="{E35530E1-6B14-42C6-9C6D-BA12A07E5F11}" destId="{ED7961C3-8FD9-48DD-93EC-2F2C76E51D8B}" srcOrd="2" destOrd="0" parTransId="{FF249CB9-B15E-4B3E-B9D5-31FC13502FAA}" sibTransId="{0F3A2E86-A155-45AF-9AE3-CB91FDA85717}"/>
    <dgm:cxn modelId="{F13CE426-4AAC-42F7-887D-6FCEF6CB97E9}" type="presParOf" srcId="{A6DD573A-BD27-43C3-9046-0F6D8E3B0F7A}" destId="{FD8F2166-F4A3-4616-B0F8-0B7BFC96DAD1}" srcOrd="0" destOrd="0" presId="urn:microsoft.com/office/officeart/2018/5/layout/IconCircleLabelList"/>
    <dgm:cxn modelId="{B8429758-095C-4F26-ADEB-A95912D5D5BF}" type="presParOf" srcId="{FD8F2166-F4A3-4616-B0F8-0B7BFC96DAD1}" destId="{25D716C3-3B26-4C3D-91EC-468DCC568620}" srcOrd="0" destOrd="0" presId="urn:microsoft.com/office/officeart/2018/5/layout/IconCircleLabelList"/>
    <dgm:cxn modelId="{59C1E2A0-BC2C-46A2-A32B-E0D76C88A2C5}" type="presParOf" srcId="{FD8F2166-F4A3-4616-B0F8-0B7BFC96DAD1}" destId="{67D3E513-0DB6-4C69-9603-7F295546A789}" srcOrd="1" destOrd="0" presId="urn:microsoft.com/office/officeart/2018/5/layout/IconCircleLabelList"/>
    <dgm:cxn modelId="{97DCAE45-9AAB-49BB-876D-B56F6940DA1E}" type="presParOf" srcId="{FD8F2166-F4A3-4616-B0F8-0B7BFC96DAD1}" destId="{6747E363-04A8-4398-9471-898A97D11045}" srcOrd="2" destOrd="0" presId="urn:microsoft.com/office/officeart/2018/5/layout/IconCircleLabelList"/>
    <dgm:cxn modelId="{5E0B2DBA-6C50-4729-8030-BBB8C053455A}" type="presParOf" srcId="{FD8F2166-F4A3-4616-B0F8-0B7BFC96DAD1}" destId="{0C98240C-368F-4CCD-8DB3-08BC8EF1C7F9}" srcOrd="3" destOrd="0" presId="urn:microsoft.com/office/officeart/2018/5/layout/IconCircleLabelList"/>
    <dgm:cxn modelId="{BB036445-4566-4C5F-962F-3494041777FC}" type="presParOf" srcId="{A6DD573A-BD27-43C3-9046-0F6D8E3B0F7A}" destId="{6C73D072-8055-4BBB-ACE4-553205EB924C}" srcOrd="1" destOrd="0" presId="urn:microsoft.com/office/officeart/2018/5/layout/IconCircleLabelList"/>
    <dgm:cxn modelId="{1AB5FAA6-4FC0-4AD3-BB6B-979024EA8010}" type="presParOf" srcId="{A6DD573A-BD27-43C3-9046-0F6D8E3B0F7A}" destId="{95BB9EF6-147C-4156-82A9-1EA5F17AFAB7}" srcOrd="2" destOrd="0" presId="urn:microsoft.com/office/officeart/2018/5/layout/IconCircleLabelList"/>
    <dgm:cxn modelId="{7AE40CB2-E859-429F-A83A-C6634EFC8AEE}" type="presParOf" srcId="{95BB9EF6-147C-4156-82A9-1EA5F17AFAB7}" destId="{0A575E0C-F968-4402-BFB9-02493F30016A}" srcOrd="0" destOrd="0" presId="urn:microsoft.com/office/officeart/2018/5/layout/IconCircleLabelList"/>
    <dgm:cxn modelId="{72953ABF-6D0B-43E5-B9E7-3019F64239D4}" type="presParOf" srcId="{95BB9EF6-147C-4156-82A9-1EA5F17AFAB7}" destId="{3DBE950D-0C92-450D-A1CB-165773577B54}" srcOrd="1" destOrd="0" presId="urn:microsoft.com/office/officeart/2018/5/layout/IconCircleLabelList"/>
    <dgm:cxn modelId="{FA8F8251-4E72-42A9-8B95-0CF9328E4EEB}" type="presParOf" srcId="{95BB9EF6-147C-4156-82A9-1EA5F17AFAB7}" destId="{6A31DEF2-976B-4553-84E5-F735AEF54018}" srcOrd="2" destOrd="0" presId="urn:microsoft.com/office/officeart/2018/5/layout/IconCircleLabelList"/>
    <dgm:cxn modelId="{DB3C7639-9BC2-46ED-A546-9C66E4893F73}" type="presParOf" srcId="{95BB9EF6-147C-4156-82A9-1EA5F17AFAB7}" destId="{BB0DAEE5-8798-4B37-930A-07D0F4575E2C}" srcOrd="3" destOrd="0" presId="urn:microsoft.com/office/officeart/2018/5/layout/IconCircleLabelList"/>
    <dgm:cxn modelId="{02C86FF9-5561-43DF-8201-D28DFD1C341D}" type="presParOf" srcId="{A6DD573A-BD27-43C3-9046-0F6D8E3B0F7A}" destId="{C6A1BF4A-063D-4ACD-A689-82DC690E97F5}" srcOrd="3" destOrd="0" presId="urn:microsoft.com/office/officeart/2018/5/layout/IconCircleLabelList"/>
    <dgm:cxn modelId="{293DC214-4ED0-46F3-A079-AAE472506531}" type="presParOf" srcId="{A6DD573A-BD27-43C3-9046-0F6D8E3B0F7A}" destId="{81B07708-57C5-4D94-9776-5B65E31A30C5}" srcOrd="4" destOrd="0" presId="urn:microsoft.com/office/officeart/2018/5/layout/IconCircleLabelList"/>
    <dgm:cxn modelId="{FF9B86FD-E95C-40C1-8085-09A83845E25E}" type="presParOf" srcId="{81B07708-57C5-4D94-9776-5B65E31A30C5}" destId="{00E6E94D-98FE-4684-8D33-8625D0B2EA02}" srcOrd="0" destOrd="0" presId="urn:microsoft.com/office/officeart/2018/5/layout/IconCircleLabelList"/>
    <dgm:cxn modelId="{6DCCFEE6-72E7-4183-BF59-C32803E18742}" type="presParOf" srcId="{81B07708-57C5-4D94-9776-5B65E31A30C5}" destId="{EBE1E07C-E981-49E5-B9BB-9E2129564DC7}" srcOrd="1" destOrd="0" presId="urn:microsoft.com/office/officeart/2018/5/layout/IconCircleLabelList"/>
    <dgm:cxn modelId="{B92922BF-9F03-4DC7-8380-759E66CAF0BF}" type="presParOf" srcId="{81B07708-57C5-4D94-9776-5B65E31A30C5}" destId="{3734244A-D0A4-457C-85A4-BB1FA08E18DD}" srcOrd="2" destOrd="0" presId="urn:microsoft.com/office/officeart/2018/5/layout/IconCircleLabelList"/>
    <dgm:cxn modelId="{6FCFC4CC-C507-49F2-93FD-93655F470E20}" type="presParOf" srcId="{81B07708-57C5-4D94-9776-5B65E31A30C5}" destId="{634742A3-0F69-4CD2-960B-E34C143E560B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B79CBA6-CE90-41BB-982B-2769BCD46C58}" type="doc">
      <dgm:prSet loTypeId="urn:microsoft.com/office/officeart/2018/2/layout/IconLabelDescription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23910F0F-EDA4-4CD2-91CC-832E08B80B26}">
      <dgm:prSet custT="1"/>
      <dgm:spPr/>
      <dgm:t>
        <a:bodyPr/>
        <a:lstStyle/>
        <a:p>
          <a:pPr>
            <a:defRPr b="1"/>
          </a:pPr>
          <a:r>
            <a:rPr lang="cs-CZ" sz="1800" b="1" dirty="0" err="1"/>
            <a:t>Hopi</a:t>
          </a:r>
          <a:r>
            <a:rPr lang="cs-CZ" sz="1800" b="1" dirty="0"/>
            <a:t> Popi &amp; OTK: Společně </a:t>
          </a:r>
          <a:br>
            <a:rPr lang="cs-CZ" sz="1800" b="1" dirty="0"/>
          </a:br>
          <a:r>
            <a:rPr lang="cs-CZ" sz="1800" b="1" dirty="0"/>
            <a:t>k recyklovatelnému obalu budoucnosti</a:t>
          </a:r>
          <a:endParaRPr lang="en-US" sz="1800" dirty="0"/>
        </a:p>
      </dgm:t>
    </dgm:pt>
    <dgm:pt modelId="{D8BC81F9-279D-4DA7-BFF3-10BBDE4A5C2A}" type="parTrans" cxnId="{947712C3-92D4-4AF5-A427-978C31178538}">
      <dgm:prSet/>
      <dgm:spPr/>
      <dgm:t>
        <a:bodyPr/>
        <a:lstStyle/>
        <a:p>
          <a:endParaRPr lang="en-US"/>
        </a:p>
      </dgm:t>
    </dgm:pt>
    <dgm:pt modelId="{DBAF6E7A-38AF-4702-8986-E773769EE887}" type="sibTrans" cxnId="{947712C3-92D4-4AF5-A427-978C31178538}">
      <dgm:prSet/>
      <dgm:spPr/>
      <dgm:t>
        <a:bodyPr/>
        <a:lstStyle/>
        <a:p>
          <a:endParaRPr lang="en-US"/>
        </a:p>
      </dgm:t>
    </dgm:pt>
    <dgm:pt modelId="{78325C7E-FA8B-42BC-9775-10E9C9600493}">
      <dgm:prSet custT="1"/>
      <dgm:spPr/>
      <dgm:t>
        <a:bodyPr/>
        <a:lstStyle/>
        <a:p>
          <a:pPr>
            <a:defRPr b="1"/>
          </a:pPr>
          <a:r>
            <a:rPr lang="cs-CZ" sz="2000" b="1" dirty="0"/>
            <a:t>Spolupráce:</a:t>
          </a:r>
          <a:r>
            <a:rPr lang="cs-CZ" sz="2000" dirty="0"/>
            <a:t> </a:t>
          </a:r>
          <a:r>
            <a:rPr lang="cs-CZ" sz="2000" dirty="0" err="1"/>
            <a:t>Hopi</a:t>
          </a:r>
          <a:r>
            <a:rPr lang="cs-CZ" sz="2000" dirty="0"/>
            <a:t> Popi (specialista na popcorn) </a:t>
          </a:r>
          <a:br>
            <a:rPr lang="cs-CZ" sz="2000" dirty="0"/>
          </a:br>
          <a:r>
            <a:rPr lang="cs-CZ" sz="2000" dirty="0"/>
            <a:t>a OTK (expert na obalové technologie) spojily síly</a:t>
          </a:r>
          <a:endParaRPr lang="en-US" sz="2000" dirty="0"/>
        </a:p>
      </dgm:t>
    </dgm:pt>
    <dgm:pt modelId="{E5148E03-6500-4DDD-B523-917AACB402EE}" type="parTrans" cxnId="{81685A6C-1187-45E2-A723-675A3A4D7072}">
      <dgm:prSet/>
      <dgm:spPr/>
      <dgm:t>
        <a:bodyPr/>
        <a:lstStyle/>
        <a:p>
          <a:endParaRPr lang="en-US"/>
        </a:p>
      </dgm:t>
    </dgm:pt>
    <dgm:pt modelId="{BED84887-9B27-45B7-AFC7-5BC6E7BAC66E}" type="sibTrans" cxnId="{81685A6C-1187-45E2-A723-675A3A4D7072}">
      <dgm:prSet/>
      <dgm:spPr/>
      <dgm:t>
        <a:bodyPr/>
        <a:lstStyle/>
        <a:p>
          <a:endParaRPr lang="en-US"/>
        </a:p>
      </dgm:t>
    </dgm:pt>
    <dgm:pt modelId="{19988023-5228-40CE-9BBC-9C0B9DFCFAF8}">
      <dgm:prSet/>
      <dgm:spPr/>
      <dgm:t>
        <a:bodyPr/>
        <a:lstStyle/>
        <a:p>
          <a:pPr>
            <a:defRPr b="1"/>
          </a:pPr>
          <a:r>
            <a:rPr lang="cs-CZ" b="1" dirty="0"/>
            <a:t>Cíl:</a:t>
          </a:r>
          <a:r>
            <a:rPr lang="cs-CZ" dirty="0"/>
            <a:t> Vyvinout nové recyklovatelné obaly, které:</a:t>
          </a:r>
          <a:endParaRPr lang="en-US" dirty="0"/>
        </a:p>
      </dgm:t>
    </dgm:pt>
    <dgm:pt modelId="{CFAA00E2-A6C2-41AD-B59B-322739E5BD84}" type="parTrans" cxnId="{D783FA54-4036-452E-86A3-0C3B0DEDEA7B}">
      <dgm:prSet/>
      <dgm:spPr/>
      <dgm:t>
        <a:bodyPr/>
        <a:lstStyle/>
        <a:p>
          <a:endParaRPr lang="en-US"/>
        </a:p>
      </dgm:t>
    </dgm:pt>
    <dgm:pt modelId="{715C74CF-F618-4A76-B2F1-5D3FB84CC7F8}" type="sibTrans" cxnId="{D783FA54-4036-452E-86A3-0C3B0DEDEA7B}">
      <dgm:prSet/>
      <dgm:spPr/>
      <dgm:t>
        <a:bodyPr/>
        <a:lstStyle/>
        <a:p>
          <a:endParaRPr lang="en-US"/>
        </a:p>
      </dgm:t>
    </dgm:pt>
    <dgm:pt modelId="{CB894842-F9B8-4A78-9186-39D7BC028943}">
      <dgm:prSet custT="1"/>
      <dgm:spPr/>
      <dgm:t>
        <a:bodyPr/>
        <a:lstStyle/>
        <a:p>
          <a:r>
            <a:rPr lang="cs-CZ" sz="1600" dirty="0"/>
            <a:t>Udrží </a:t>
          </a:r>
          <a:r>
            <a:rPr lang="cs-CZ" sz="1600" b="1" dirty="0"/>
            <a:t>špičkovou trvanlivost</a:t>
          </a:r>
          <a:r>
            <a:rPr lang="cs-CZ" sz="1600" dirty="0"/>
            <a:t> produktu.</a:t>
          </a:r>
          <a:endParaRPr lang="en-US" sz="1600" dirty="0"/>
        </a:p>
      </dgm:t>
    </dgm:pt>
    <dgm:pt modelId="{F6FE3A47-ED8C-4665-86AC-0C70C0A70C8E}" type="parTrans" cxnId="{E6C7C079-6BF9-44E2-9119-45BD8C10A0F1}">
      <dgm:prSet/>
      <dgm:spPr/>
      <dgm:t>
        <a:bodyPr/>
        <a:lstStyle/>
        <a:p>
          <a:endParaRPr lang="en-US"/>
        </a:p>
      </dgm:t>
    </dgm:pt>
    <dgm:pt modelId="{18377065-D312-48A2-AD04-23694A004755}" type="sibTrans" cxnId="{E6C7C079-6BF9-44E2-9119-45BD8C10A0F1}">
      <dgm:prSet/>
      <dgm:spPr/>
      <dgm:t>
        <a:bodyPr/>
        <a:lstStyle/>
        <a:p>
          <a:endParaRPr lang="en-US"/>
        </a:p>
      </dgm:t>
    </dgm:pt>
    <dgm:pt modelId="{74748AB0-CDF4-45DF-9F83-44478D4C3977}">
      <dgm:prSet custT="1"/>
      <dgm:spPr/>
      <dgm:t>
        <a:bodyPr/>
        <a:lstStyle/>
        <a:p>
          <a:r>
            <a:rPr lang="cs-CZ" sz="1600" dirty="0"/>
            <a:t>Jsou </a:t>
          </a:r>
          <a:r>
            <a:rPr lang="cs-CZ" sz="1600" b="1" dirty="0"/>
            <a:t>maximálně šetrné</a:t>
          </a:r>
          <a:r>
            <a:rPr lang="cs-CZ" sz="1600" dirty="0"/>
            <a:t> k životnímu prostředí.</a:t>
          </a:r>
          <a:endParaRPr lang="en-US" sz="1600" dirty="0"/>
        </a:p>
      </dgm:t>
    </dgm:pt>
    <dgm:pt modelId="{217B4D14-3DC1-489C-9987-C3C17D241408}" type="parTrans" cxnId="{DBBCA78C-C14C-463E-925E-AD7ECA2322D1}">
      <dgm:prSet/>
      <dgm:spPr/>
      <dgm:t>
        <a:bodyPr/>
        <a:lstStyle/>
        <a:p>
          <a:endParaRPr lang="en-US"/>
        </a:p>
      </dgm:t>
    </dgm:pt>
    <dgm:pt modelId="{51796B6F-D9F8-45EE-8498-1459D9EF33A3}" type="sibTrans" cxnId="{DBBCA78C-C14C-463E-925E-AD7ECA2322D1}">
      <dgm:prSet/>
      <dgm:spPr/>
      <dgm:t>
        <a:bodyPr/>
        <a:lstStyle/>
        <a:p>
          <a:endParaRPr lang="en-US"/>
        </a:p>
      </dgm:t>
    </dgm:pt>
    <dgm:pt modelId="{C8627451-5F92-4F63-8215-8B01CC4BFE4F}">
      <dgm:prSet custT="1"/>
      <dgm:spPr/>
      <dgm:t>
        <a:bodyPr/>
        <a:lstStyle/>
        <a:p>
          <a:r>
            <a:rPr lang="cs-CZ" sz="1600" dirty="0"/>
            <a:t>Splňují </a:t>
          </a:r>
          <a:r>
            <a:rPr lang="cs-CZ" sz="1600" b="1" dirty="0"/>
            <a:t>očekávání moderního spotřebitele</a:t>
          </a:r>
          <a:r>
            <a:rPr lang="cs-CZ" sz="1600" dirty="0"/>
            <a:t>.</a:t>
          </a:r>
          <a:endParaRPr lang="en-US" sz="1600" dirty="0"/>
        </a:p>
      </dgm:t>
    </dgm:pt>
    <dgm:pt modelId="{73090530-9757-4E93-8C2C-227AEF7899A4}" type="parTrans" cxnId="{E659E137-C03A-48FB-93BC-3DFB43B4B2CD}">
      <dgm:prSet/>
      <dgm:spPr/>
      <dgm:t>
        <a:bodyPr/>
        <a:lstStyle/>
        <a:p>
          <a:endParaRPr lang="en-US"/>
        </a:p>
      </dgm:t>
    </dgm:pt>
    <dgm:pt modelId="{486734C3-C4D9-45F7-8E96-6D334C3FCE54}" type="sibTrans" cxnId="{E659E137-C03A-48FB-93BC-3DFB43B4B2CD}">
      <dgm:prSet/>
      <dgm:spPr/>
      <dgm:t>
        <a:bodyPr/>
        <a:lstStyle/>
        <a:p>
          <a:endParaRPr lang="en-US"/>
        </a:p>
      </dgm:t>
    </dgm:pt>
    <dgm:pt modelId="{ECCC0ACE-72FA-40CA-BA5F-C28B17B8980E}" type="pres">
      <dgm:prSet presAssocID="{9B79CBA6-CE90-41BB-982B-2769BCD46C58}" presName="root" presStyleCnt="0">
        <dgm:presLayoutVars>
          <dgm:dir/>
          <dgm:resizeHandles val="exact"/>
        </dgm:presLayoutVars>
      </dgm:prSet>
      <dgm:spPr/>
    </dgm:pt>
    <dgm:pt modelId="{59D528DF-27A0-4B9F-AF11-4F98B5490CF0}" type="pres">
      <dgm:prSet presAssocID="{23910F0F-EDA4-4CD2-91CC-832E08B80B26}" presName="compNode" presStyleCnt="0"/>
      <dgm:spPr/>
    </dgm:pt>
    <dgm:pt modelId="{B26A36C1-71DA-4EF3-9B88-26FA0CA8AC46}" type="pres">
      <dgm:prSet presAssocID="{23910F0F-EDA4-4CD2-91CC-832E08B80B26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J"/>
        </a:ext>
      </dgm:extLst>
    </dgm:pt>
    <dgm:pt modelId="{A565541C-4E5F-4820-AAD6-ADFA59657DE5}" type="pres">
      <dgm:prSet presAssocID="{23910F0F-EDA4-4CD2-91CC-832E08B80B26}" presName="iconSpace" presStyleCnt="0"/>
      <dgm:spPr/>
    </dgm:pt>
    <dgm:pt modelId="{38618C7C-FD63-4795-97E4-5E0AB7745B96}" type="pres">
      <dgm:prSet presAssocID="{23910F0F-EDA4-4CD2-91CC-832E08B80B26}" presName="parTx" presStyleLbl="revTx" presStyleIdx="0" presStyleCnt="6">
        <dgm:presLayoutVars>
          <dgm:chMax val="0"/>
          <dgm:chPref val="0"/>
        </dgm:presLayoutVars>
      </dgm:prSet>
      <dgm:spPr/>
    </dgm:pt>
    <dgm:pt modelId="{9CC5A582-5D6D-4253-9B30-4BAC705B4B84}" type="pres">
      <dgm:prSet presAssocID="{23910F0F-EDA4-4CD2-91CC-832E08B80B26}" presName="txSpace" presStyleCnt="0"/>
      <dgm:spPr/>
    </dgm:pt>
    <dgm:pt modelId="{1D653981-82C7-47C5-9DCF-CC9BB119D386}" type="pres">
      <dgm:prSet presAssocID="{23910F0F-EDA4-4CD2-91CC-832E08B80B26}" presName="desTx" presStyleLbl="revTx" presStyleIdx="1" presStyleCnt="6">
        <dgm:presLayoutVars/>
      </dgm:prSet>
      <dgm:spPr/>
    </dgm:pt>
    <dgm:pt modelId="{789B35F6-5B9D-4B9D-B3DA-054B5ED57380}" type="pres">
      <dgm:prSet presAssocID="{DBAF6E7A-38AF-4702-8986-E773769EE887}" presName="sibTrans" presStyleCnt="0"/>
      <dgm:spPr/>
    </dgm:pt>
    <dgm:pt modelId="{F6139BE1-8600-48A0-A7F7-1CD59557528A}" type="pres">
      <dgm:prSet presAssocID="{78325C7E-FA8B-42BC-9775-10E9C9600493}" presName="compNode" presStyleCnt="0"/>
      <dgm:spPr/>
    </dgm:pt>
    <dgm:pt modelId="{38A8D286-C0A8-4FD3-BE76-4FD1630970E8}" type="pres">
      <dgm:prSet presAssocID="{78325C7E-FA8B-42BC-9775-10E9C9600493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ažená kukuřice"/>
        </a:ext>
      </dgm:extLst>
    </dgm:pt>
    <dgm:pt modelId="{FA7DE105-9AA4-4E20-91A2-6B2E7BA1863B}" type="pres">
      <dgm:prSet presAssocID="{78325C7E-FA8B-42BC-9775-10E9C9600493}" presName="iconSpace" presStyleCnt="0"/>
      <dgm:spPr/>
    </dgm:pt>
    <dgm:pt modelId="{EDB1A076-47E2-4982-A59E-BFC74A16BCF6}" type="pres">
      <dgm:prSet presAssocID="{78325C7E-FA8B-42BC-9775-10E9C9600493}" presName="parTx" presStyleLbl="revTx" presStyleIdx="2" presStyleCnt="6">
        <dgm:presLayoutVars>
          <dgm:chMax val="0"/>
          <dgm:chPref val="0"/>
        </dgm:presLayoutVars>
      </dgm:prSet>
      <dgm:spPr/>
    </dgm:pt>
    <dgm:pt modelId="{C94DCE70-D6FF-4520-9A18-7E73A7CE67C2}" type="pres">
      <dgm:prSet presAssocID="{78325C7E-FA8B-42BC-9775-10E9C9600493}" presName="txSpace" presStyleCnt="0"/>
      <dgm:spPr/>
    </dgm:pt>
    <dgm:pt modelId="{3ABC3832-C325-469F-BDBD-E15CC7639640}" type="pres">
      <dgm:prSet presAssocID="{78325C7E-FA8B-42BC-9775-10E9C9600493}" presName="desTx" presStyleLbl="revTx" presStyleIdx="3" presStyleCnt="6">
        <dgm:presLayoutVars/>
      </dgm:prSet>
      <dgm:spPr/>
    </dgm:pt>
    <dgm:pt modelId="{DC8D2C37-A431-4DFE-AE07-8A83ABF5D580}" type="pres">
      <dgm:prSet presAssocID="{BED84887-9B27-45B7-AFC7-5BC6E7BAC66E}" presName="sibTrans" presStyleCnt="0"/>
      <dgm:spPr/>
    </dgm:pt>
    <dgm:pt modelId="{46B71E41-C2F5-41F3-BF6D-E6ED69945589}" type="pres">
      <dgm:prSet presAssocID="{19988023-5228-40CE-9BBC-9C0B9DFCFAF8}" presName="compNode" presStyleCnt="0"/>
      <dgm:spPr/>
    </dgm:pt>
    <dgm:pt modelId="{189B73C1-3467-49A1-A357-C75E7544A664}" type="pres">
      <dgm:prSet presAssocID="{19988023-5228-40CE-9BBC-9C0B9DFCFAF8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refa do černého"/>
        </a:ext>
      </dgm:extLst>
    </dgm:pt>
    <dgm:pt modelId="{48A8FC26-4D4B-4AB3-866C-41A46CCD4293}" type="pres">
      <dgm:prSet presAssocID="{19988023-5228-40CE-9BBC-9C0B9DFCFAF8}" presName="iconSpace" presStyleCnt="0"/>
      <dgm:spPr/>
    </dgm:pt>
    <dgm:pt modelId="{61FFF8AA-3E7B-44B9-83A0-421F1BA3803A}" type="pres">
      <dgm:prSet presAssocID="{19988023-5228-40CE-9BBC-9C0B9DFCFAF8}" presName="parTx" presStyleLbl="revTx" presStyleIdx="4" presStyleCnt="6">
        <dgm:presLayoutVars>
          <dgm:chMax val="0"/>
          <dgm:chPref val="0"/>
        </dgm:presLayoutVars>
      </dgm:prSet>
      <dgm:spPr/>
    </dgm:pt>
    <dgm:pt modelId="{E7AB6945-5430-42E1-8961-C46B14C916DB}" type="pres">
      <dgm:prSet presAssocID="{19988023-5228-40CE-9BBC-9C0B9DFCFAF8}" presName="txSpace" presStyleCnt="0"/>
      <dgm:spPr/>
    </dgm:pt>
    <dgm:pt modelId="{43B4853D-E324-49FA-BB76-67FE6FD00E93}" type="pres">
      <dgm:prSet presAssocID="{19988023-5228-40CE-9BBC-9C0B9DFCFAF8}" presName="desTx" presStyleLbl="revTx" presStyleIdx="5" presStyleCnt="6">
        <dgm:presLayoutVars/>
      </dgm:prSet>
      <dgm:spPr/>
    </dgm:pt>
  </dgm:ptLst>
  <dgm:cxnLst>
    <dgm:cxn modelId="{85256A18-93B8-498B-8E9C-7E9E16173339}" type="presOf" srcId="{23910F0F-EDA4-4CD2-91CC-832E08B80B26}" destId="{38618C7C-FD63-4795-97E4-5E0AB7745B96}" srcOrd="0" destOrd="0" presId="urn:microsoft.com/office/officeart/2018/2/layout/IconLabelDescriptionList"/>
    <dgm:cxn modelId="{EE3ED31C-466D-4420-B035-DE1776A70C83}" type="presOf" srcId="{19988023-5228-40CE-9BBC-9C0B9DFCFAF8}" destId="{61FFF8AA-3E7B-44B9-83A0-421F1BA3803A}" srcOrd="0" destOrd="0" presId="urn:microsoft.com/office/officeart/2018/2/layout/IconLabelDescriptionList"/>
    <dgm:cxn modelId="{11914B33-1814-41F2-84B1-11CFDCDC5D1B}" type="presOf" srcId="{C8627451-5F92-4F63-8215-8B01CC4BFE4F}" destId="{43B4853D-E324-49FA-BB76-67FE6FD00E93}" srcOrd="0" destOrd="2" presId="urn:microsoft.com/office/officeart/2018/2/layout/IconLabelDescriptionList"/>
    <dgm:cxn modelId="{CB878934-CCCD-42B3-9520-69D46F033A61}" type="presOf" srcId="{74748AB0-CDF4-45DF-9F83-44478D4C3977}" destId="{43B4853D-E324-49FA-BB76-67FE6FD00E93}" srcOrd="0" destOrd="1" presId="urn:microsoft.com/office/officeart/2018/2/layout/IconLabelDescriptionList"/>
    <dgm:cxn modelId="{E659E137-C03A-48FB-93BC-3DFB43B4B2CD}" srcId="{19988023-5228-40CE-9BBC-9C0B9DFCFAF8}" destId="{C8627451-5F92-4F63-8215-8B01CC4BFE4F}" srcOrd="2" destOrd="0" parTransId="{73090530-9757-4E93-8C2C-227AEF7899A4}" sibTransId="{486734C3-C4D9-45F7-8E96-6D334C3FCE54}"/>
    <dgm:cxn modelId="{81685A6C-1187-45E2-A723-675A3A4D7072}" srcId="{9B79CBA6-CE90-41BB-982B-2769BCD46C58}" destId="{78325C7E-FA8B-42BC-9775-10E9C9600493}" srcOrd="1" destOrd="0" parTransId="{E5148E03-6500-4DDD-B523-917AACB402EE}" sibTransId="{BED84887-9B27-45B7-AFC7-5BC6E7BAC66E}"/>
    <dgm:cxn modelId="{D783FA54-4036-452E-86A3-0C3B0DEDEA7B}" srcId="{9B79CBA6-CE90-41BB-982B-2769BCD46C58}" destId="{19988023-5228-40CE-9BBC-9C0B9DFCFAF8}" srcOrd="2" destOrd="0" parTransId="{CFAA00E2-A6C2-41AD-B59B-322739E5BD84}" sibTransId="{715C74CF-F618-4A76-B2F1-5D3FB84CC7F8}"/>
    <dgm:cxn modelId="{E6C7C079-6BF9-44E2-9119-45BD8C10A0F1}" srcId="{19988023-5228-40CE-9BBC-9C0B9DFCFAF8}" destId="{CB894842-F9B8-4A78-9186-39D7BC028943}" srcOrd="0" destOrd="0" parTransId="{F6FE3A47-ED8C-4665-86AC-0C70C0A70C8E}" sibTransId="{18377065-D312-48A2-AD04-23694A004755}"/>
    <dgm:cxn modelId="{DBBCA78C-C14C-463E-925E-AD7ECA2322D1}" srcId="{19988023-5228-40CE-9BBC-9C0B9DFCFAF8}" destId="{74748AB0-CDF4-45DF-9F83-44478D4C3977}" srcOrd="1" destOrd="0" parTransId="{217B4D14-3DC1-489C-9987-C3C17D241408}" sibTransId="{51796B6F-D9F8-45EE-8498-1459D9EF33A3}"/>
    <dgm:cxn modelId="{020701AF-FBB8-4639-AE8B-A08089F2C6EB}" type="presOf" srcId="{78325C7E-FA8B-42BC-9775-10E9C9600493}" destId="{EDB1A076-47E2-4982-A59E-BFC74A16BCF6}" srcOrd="0" destOrd="0" presId="urn:microsoft.com/office/officeart/2018/2/layout/IconLabelDescriptionList"/>
    <dgm:cxn modelId="{947712C3-92D4-4AF5-A427-978C31178538}" srcId="{9B79CBA6-CE90-41BB-982B-2769BCD46C58}" destId="{23910F0F-EDA4-4CD2-91CC-832E08B80B26}" srcOrd="0" destOrd="0" parTransId="{D8BC81F9-279D-4DA7-BFF3-10BBDE4A5C2A}" sibTransId="{DBAF6E7A-38AF-4702-8986-E773769EE887}"/>
    <dgm:cxn modelId="{6FBBA1DE-A513-4DB5-A8BE-C2D5EF44859B}" type="presOf" srcId="{CB894842-F9B8-4A78-9186-39D7BC028943}" destId="{43B4853D-E324-49FA-BB76-67FE6FD00E93}" srcOrd="0" destOrd="0" presId="urn:microsoft.com/office/officeart/2018/2/layout/IconLabelDescriptionList"/>
    <dgm:cxn modelId="{46C70AE2-E114-4080-8CF7-310205728F15}" type="presOf" srcId="{9B79CBA6-CE90-41BB-982B-2769BCD46C58}" destId="{ECCC0ACE-72FA-40CA-BA5F-C28B17B8980E}" srcOrd="0" destOrd="0" presId="urn:microsoft.com/office/officeart/2018/2/layout/IconLabelDescriptionList"/>
    <dgm:cxn modelId="{BDE8691A-2924-42D6-A223-C448F3D14CE7}" type="presParOf" srcId="{ECCC0ACE-72FA-40CA-BA5F-C28B17B8980E}" destId="{59D528DF-27A0-4B9F-AF11-4F98B5490CF0}" srcOrd="0" destOrd="0" presId="urn:microsoft.com/office/officeart/2018/2/layout/IconLabelDescriptionList"/>
    <dgm:cxn modelId="{49EF5F47-BF02-421C-9F14-9D1A976146A1}" type="presParOf" srcId="{59D528DF-27A0-4B9F-AF11-4F98B5490CF0}" destId="{B26A36C1-71DA-4EF3-9B88-26FA0CA8AC46}" srcOrd="0" destOrd="0" presId="urn:microsoft.com/office/officeart/2018/2/layout/IconLabelDescriptionList"/>
    <dgm:cxn modelId="{D85175CF-80D7-4CF9-B0A9-F4DB910166DA}" type="presParOf" srcId="{59D528DF-27A0-4B9F-AF11-4F98B5490CF0}" destId="{A565541C-4E5F-4820-AAD6-ADFA59657DE5}" srcOrd="1" destOrd="0" presId="urn:microsoft.com/office/officeart/2018/2/layout/IconLabelDescriptionList"/>
    <dgm:cxn modelId="{DA94E77D-7126-49D5-9872-B7E0139364EE}" type="presParOf" srcId="{59D528DF-27A0-4B9F-AF11-4F98B5490CF0}" destId="{38618C7C-FD63-4795-97E4-5E0AB7745B96}" srcOrd="2" destOrd="0" presId="urn:microsoft.com/office/officeart/2018/2/layout/IconLabelDescriptionList"/>
    <dgm:cxn modelId="{2B5AF3ED-FF09-4E7A-B6AA-6C5D21D8C0CF}" type="presParOf" srcId="{59D528DF-27A0-4B9F-AF11-4F98B5490CF0}" destId="{9CC5A582-5D6D-4253-9B30-4BAC705B4B84}" srcOrd="3" destOrd="0" presId="urn:microsoft.com/office/officeart/2018/2/layout/IconLabelDescriptionList"/>
    <dgm:cxn modelId="{3107AE36-F660-4160-9C24-60599CB97FD5}" type="presParOf" srcId="{59D528DF-27A0-4B9F-AF11-4F98B5490CF0}" destId="{1D653981-82C7-47C5-9DCF-CC9BB119D386}" srcOrd="4" destOrd="0" presId="urn:microsoft.com/office/officeart/2018/2/layout/IconLabelDescriptionList"/>
    <dgm:cxn modelId="{F97B8C69-B01C-4A16-A4DD-67CF7EB9CF25}" type="presParOf" srcId="{ECCC0ACE-72FA-40CA-BA5F-C28B17B8980E}" destId="{789B35F6-5B9D-4B9D-B3DA-054B5ED57380}" srcOrd="1" destOrd="0" presId="urn:microsoft.com/office/officeart/2018/2/layout/IconLabelDescriptionList"/>
    <dgm:cxn modelId="{88333D42-2264-427C-AB26-2303BCC4AA01}" type="presParOf" srcId="{ECCC0ACE-72FA-40CA-BA5F-C28B17B8980E}" destId="{F6139BE1-8600-48A0-A7F7-1CD59557528A}" srcOrd="2" destOrd="0" presId="urn:microsoft.com/office/officeart/2018/2/layout/IconLabelDescriptionList"/>
    <dgm:cxn modelId="{11E2E871-EDFA-4E23-954A-EBADADDF1214}" type="presParOf" srcId="{F6139BE1-8600-48A0-A7F7-1CD59557528A}" destId="{38A8D286-C0A8-4FD3-BE76-4FD1630970E8}" srcOrd="0" destOrd="0" presId="urn:microsoft.com/office/officeart/2018/2/layout/IconLabelDescriptionList"/>
    <dgm:cxn modelId="{C286E0A3-7B50-4804-8898-B46B1EEF7982}" type="presParOf" srcId="{F6139BE1-8600-48A0-A7F7-1CD59557528A}" destId="{FA7DE105-9AA4-4E20-91A2-6B2E7BA1863B}" srcOrd="1" destOrd="0" presId="urn:microsoft.com/office/officeart/2018/2/layout/IconLabelDescriptionList"/>
    <dgm:cxn modelId="{8A472102-0E3D-43CF-9E1F-A3FBF6737145}" type="presParOf" srcId="{F6139BE1-8600-48A0-A7F7-1CD59557528A}" destId="{EDB1A076-47E2-4982-A59E-BFC74A16BCF6}" srcOrd="2" destOrd="0" presId="urn:microsoft.com/office/officeart/2018/2/layout/IconLabelDescriptionList"/>
    <dgm:cxn modelId="{700BF7D6-F1D7-464D-B2CB-5AC59EF72357}" type="presParOf" srcId="{F6139BE1-8600-48A0-A7F7-1CD59557528A}" destId="{C94DCE70-D6FF-4520-9A18-7E73A7CE67C2}" srcOrd="3" destOrd="0" presId="urn:microsoft.com/office/officeart/2018/2/layout/IconLabelDescriptionList"/>
    <dgm:cxn modelId="{9DB33C47-336B-42ED-A50B-F9CA064B56F2}" type="presParOf" srcId="{F6139BE1-8600-48A0-A7F7-1CD59557528A}" destId="{3ABC3832-C325-469F-BDBD-E15CC7639640}" srcOrd="4" destOrd="0" presId="urn:microsoft.com/office/officeart/2018/2/layout/IconLabelDescriptionList"/>
    <dgm:cxn modelId="{7457EAD4-6EE5-4726-9014-492FF514D757}" type="presParOf" srcId="{ECCC0ACE-72FA-40CA-BA5F-C28B17B8980E}" destId="{DC8D2C37-A431-4DFE-AE07-8A83ABF5D580}" srcOrd="3" destOrd="0" presId="urn:microsoft.com/office/officeart/2018/2/layout/IconLabelDescriptionList"/>
    <dgm:cxn modelId="{B10D11EF-3848-40DD-AC86-561D43EA7AEC}" type="presParOf" srcId="{ECCC0ACE-72FA-40CA-BA5F-C28B17B8980E}" destId="{46B71E41-C2F5-41F3-BF6D-E6ED69945589}" srcOrd="4" destOrd="0" presId="urn:microsoft.com/office/officeart/2018/2/layout/IconLabelDescriptionList"/>
    <dgm:cxn modelId="{6614662B-DD07-4EE8-B029-FAE0FCF1996A}" type="presParOf" srcId="{46B71E41-C2F5-41F3-BF6D-E6ED69945589}" destId="{189B73C1-3467-49A1-A357-C75E7544A664}" srcOrd="0" destOrd="0" presId="urn:microsoft.com/office/officeart/2018/2/layout/IconLabelDescriptionList"/>
    <dgm:cxn modelId="{88C10450-5E33-48F2-A9A9-256B0D1B01EE}" type="presParOf" srcId="{46B71E41-C2F5-41F3-BF6D-E6ED69945589}" destId="{48A8FC26-4D4B-4AB3-866C-41A46CCD4293}" srcOrd="1" destOrd="0" presId="urn:microsoft.com/office/officeart/2018/2/layout/IconLabelDescriptionList"/>
    <dgm:cxn modelId="{847AACE9-5525-42EF-9658-30026C501A6F}" type="presParOf" srcId="{46B71E41-C2F5-41F3-BF6D-E6ED69945589}" destId="{61FFF8AA-3E7B-44B9-83A0-421F1BA3803A}" srcOrd="2" destOrd="0" presId="urn:microsoft.com/office/officeart/2018/2/layout/IconLabelDescriptionList"/>
    <dgm:cxn modelId="{CD86036E-C0AB-4543-8D0E-53BEEB904F36}" type="presParOf" srcId="{46B71E41-C2F5-41F3-BF6D-E6ED69945589}" destId="{E7AB6945-5430-42E1-8961-C46B14C916DB}" srcOrd="3" destOrd="0" presId="urn:microsoft.com/office/officeart/2018/2/layout/IconLabelDescriptionList"/>
    <dgm:cxn modelId="{93FFF2C7-DF4E-47AA-A673-DFEFD8DAD4BD}" type="presParOf" srcId="{46B71E41-C2F5-41F3-BF6D-E6ED69945589}" destId="{43B4853D-E324-49FA-BB76-67FE6FD00E93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031F57C-4B0A-47CE-845F-204C0A837FC4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0_3" csCatId="mainScheme" phldr="1"/>
      <dgm:spPr/>
      <dgm:t>
        <a:bodyPr/>
        <a:lstStyle/>
        <a:p>
          <a:endParaRPr lang="en-US"/>
        </a:p>
      </dgm:t>
    </dgm:pt>
    <dgm:pt modelId="{57C99118-77A4-45AA-9F11-5CB089BEC9A1}">
      <dgm:prSet custT="1"/>
      <dgm:spPr/>
      <dgm:t>
        <a:bodyPr/>
        <a:lstStyle/>
        <a:p>
          <a:pPr algn="l"/>
          <a:r>
            <a:rPr lang="cs-CZ" sz="1400" b="1" dirty="0"/>
            <a:t>Komplexní ekologické řešení pro zdravý životní styl</a:t>
          </a:r>
          <a:endParaRPr lang="en-US" sz="1400" dirty="0"/>
        </a:p>
      </dgm:t>
    </dgm:pt>
    <dgm:pt modelId="{21A9A0A8-D958-4037-A0F0-0E04DF5964B5}" type="parTrans" cxnId="{C66AC714-6DE4-444E-B743-49486B1238F4}">
      <dgm:prSet/>
      <dgm:spPr/>
      <dgm:t>
        <a:bodyPr/>
        <a:lstStyle/>
        <a:p>
          <a:endParaRPr lang="en-US"/>
        </a:p>
      </dgm:t>
    </dgm:pt>
    <dgm:pt modelId="{2717E695-9F5F-4080-8B91-2446D746231E}" type="sibTrans" cxnId="{C66AC714-6DE4-444E-B743-49486B1238F4}">
      <dgm:prSet/>
      <dgm:spPr/>
      <dgm:t>
        <a:bodyPr/>
        <a:lstStyle/>
        <a:p>
          <a:endParaRPr lang="en-US"/>
        </a:p>
      </dgm:t>
    </dgm:pt>
    <dgm:pt modelId="{7A6B45D2-96F3-46CB-AF0F-81BF9CA45148}">
      <dgm:prSet custT="1"/>
      <dgm:spPr/>
      <dgm:t>
        <a:bodyPr/>
        <a:lstStyle/>
        <a:p>
          <a:pPr algn="l"/>
          <a:r>
            <a:rPr lang="cs-CZ" sz="1400" b="1" dirty="0"/>
            <a:t>Dokonalé propojení:</a:t>
          </a:r>
          <a:r>
            <a:rPr lang="cs-CZ" sz="1400" dirty="0"/>
            <a:t> Náš recyklovatelný obal </a:t>
          </a:r>
          <a:br>
            <a:rPr lang="cs-CZ" sz="1400" dirty="0"/>
          </a:br>
          <a:r>
            <a:rPr lang="cs-CZ" sz="1400" dirty="0"/>
            <a:t>s </a:t>
          </a:r>
          <a:r>
            <a:rPr lang="cs-CZ" sz="1400" dirty="0" err="1"/>
            <a:t>Aloxem</a:t>
          </a:r>
          <a:r>
            <a:rPr lang="cs-CZ" sz="1400" dirty="0"/>
            <a:t> tvoří ideální partnerství s </a:t>
          </a:r>
          <a:r>
            <a:rPr lang="cs-CZ" sz="1400" b="1" dirty="0"/>
            <a:t>BIO řadou popcornu</a:t>
          </a:r>
          <a:r>
            <a:rPr lang="cs-CZ" sz="1400" dirty="0"/>
            <a:t>.</a:t>
          </a:r>
          <a:endParaRPr lang="en-US" sz="1400" dirty="0"/>
        </a:p>
      </dgm:t>
    </dgm:pt>
    <dgm:pt modelId="{80DA0DC1-E0BD-4BED-87FF-EED1AB8F74FD}" type="parTrans" cxnId="{B3DB0E7B-87A8-4257-8C41-5EC31302149D}">
      <dgm:prSet/>
      <dgm:spPr/>
      <dgm:t>
        <a:bodyPr/>
        <a:lstStyle/>
        <a:p>
          <a:endParaRPr lang="en-US"/>
        </a:p>
      </dgm:t>
    </dgm:pt>
    <dgm:pt modelId="{129CFD03-0E83-4A07-8279-AAA705DB87DA}" type="sibTrans" cxnId="{B3DB0E7B-87A8-4257-8C41-5EC31302149D}">
      <dgm:prSet/>
      <dgm:spPr/>
      <dgm:t>
        <a:bodyPr/>
        <a:lstStyle/>
        <a:p>
          <a:endParaRPr lang="en-US"/>
        </a:p>
      </dgm:t>
    </dgm:pt>
    <dgm:pt modelId="{5436EAEB-6C78-466E-8F63-2E7C81AC4ADB}">
      <dgm:prSet custT="1"/>
      <dgm:spPr/>
      <dgm:t>
        <a:bodyPr/>
        <a:lstStyle/>
        <a:p>
          <a:pPr algn="l"/>
          <a:r>
            <a:rPr lang="cs-CZ" sz="1400" b="1" dirty="0"/>
            <a:t>Komplexní udržitelnost:</a:t>
          </a:r>
          <a:r>
            <a:rPr lang="cs-CZ" sz="1400" dirty="0"/>
            <a:t> </a:t>
          </a:r>
          <a:r>
            <a:rPr lang="cs-CZ" sz="1400" dirty="0" err="1"/>
            <a:t>Hopi</a:t>
          </a:r>
          <a:r>
            <a:rPr lang="cs-CZ" sz="1400" dirty="0"/>
            <a:t> Popi se zavazuje k nabídce produktů, které jsou šetrné k planetě. Tento </a:t>
          </a:r>
          <a:r>
            <a:rPr lang="cs-CZ" sz="1400" dirty="0" err="1"/>
            <a:t>jednodruhový</a:t>
          </a:r>
          <a:r>
            <a:rPr lang="cs-CZ" sz="1400" dirty="0"/>
            <a:t> obal je logickým krokem.</a:t>
          </a:r>
          <a:endParaRPr lang="en-US" sz="1400" dirty="0"/>
        </a:p>
      </dgm:t>
    </dgm:pt>
    <dgm:pt modelId="{B4EB68C1-721D-420A-B103-28C579648277}" type="parTrans" cxnId="{751A442B-483D-4C48-81CB-0C19A9F0D31A}">
      <dgm:prSet/>
      <dgm:spPr/>
      <dgm:t>
        <a:bodyPr/>
        <a:lstStyle/>
        <a:p>
          <a:endParaRPr lang="en-US"/>
        </a:p>
      </dgm:t>
    </dgm:pt>
    <dgm:pt modelId="{FA0C539F-C4B9-4D18-B51A-8A0E7A7206F8}" type="sibTrans" cxnId="{751A442B-483D-4C48-81CB-0C19A9F0D31A}">
      <dgm:prSet/>
      <dgm:spPr/>
      <dgm:t>
        <a:bodyPr/>
        <a:lstStyle/>
        <a:p>
          <a:endParaRPr lang="en-US"/>
        </a:p>
      </dgm:t>
    </dgm:pt>
    <dgm:pt modelId="{632A9C0F-0A5F-482D-8397-BECEF272AC20}">
      <dgm:prSet custT="1"/>
      <dgm:spPr/>
      <dgm:t>
        <a:bodyPr/>
        <a:lstStyle/>
        <a:p>
          <a:pPr algn="l"/>
          <a:r>
            <a:rPr lang="cs-CZ" sz="1400" b="1" dirty="0"/>
            <a:t>Přechod celé BIO řady:</a:t>
          </a:r>
          <a:r>
            <a:rPr lang="cs-CZ" sz="1400" dirty="0"/>
            <a:t> Celá modelová řada </a:t>
          </a:r>
          <a:r>
            <a:rPr lang="cs-CZ" sz="1400" b="1" dirty="0"/>
            <a:t>BIO popcornu</a:t>
          </a:r>
          <a:r>
            <a:rPr lang="cs-CZ" sz="1400" dirty="0"/>
            <a:t> </a:t>
          </a:r>
          <a:r>
            <a:rPr lang="cs-CZ" sz="1400" dirty="0" err="1"/>
            <a:t>Hopi</a:t>
          </a:r>
          <a:r>
            <a:rPr lang="cs-CZ" sz="1400" dirty="0"/>
            <a:t> popi bude postupně přecházet na tento inovativní, </a:t>
          </a:r>
          <a:r>
            <a:rPr lang="cs-CZ" sz="1400" dirty="0" err="1"/>
            <a:t>jednodruhový</a:t>
          </a:r>
          <a:r>
            <a:rPr lang="cs-CZ" sz="1400" dirty="0"/>
            <a:t> a recyklovatelný obal.</a:t>
          </a:r>
          <a:endParaRPr lang="en-US" sz="1400" dirty="0"/>
        </a:p>
      </dgm:t>
    </dgm:pt>
    <dgm:pt modelId="{96304E2D-0314-49CD-8C52-C6D63167C063}" type="parTrans" cxnId="{175E9966-2908-45D8-92A7-036665A9CFF5}">
      <dgm:prSet/>
      <dgm:spPr/>
      <dgm:t>
        <a:bodyPr/>
        <a:lstStyle/>
        <a:p>
          <a:endParaRPr lang="en-US"/>
        </a:p>
      </dgm:t>
    </dgm:pt>
    <dgm:pt modelId="{051DEA6D-1A09-4600-B354-67C08000D550}" type="sibTrans" cxnId="{175E9966-2908-45D8-92A7-036665A9CFF5}">
      <dgm:prSet/>
      <dgm:spPr/>
      <dgm:t>
        <a:bodyPr/>
        <a:lstStyle/>
        <a:p>
          <a:endParaRPr lang="en-US"/>
        </a:p>
      </dgm:t>
    </dgm:pt>
    <dgm:pt modelId="{5EA58CC0-517A-40D9-86D8-C38AB8EC9B0D}">
      <dgm:prSet custT="1"/>
      <dgm:spPr/>
      <dgm:t>
        <a:bodyPr/>
        <a:lstStyle/>
        <a:p>
          <a:pPr algn="l"/>
          <a:r>
            <a:rPr lang="cs-CZ" sz="1400" b="1" dirty="0"/>
            <a:t>Zákaznická hodnota:</a:t>
          </a:r>
          <a:r>
            <a:rPr lang="cs-CZ" sz="1400" dirty="0"/>
            <a:t> Poskytujeme spotřebitelům, kteří hledají </a:t>
          </a:r>
          <a:r>
            <a:rPr lang="cs-CZ" sz="1400" b="1" dirty="0"/>
            <a:t>nezpracované, vlákninové a eticky balené potraviny</a:t>
          </a:r>
          <a:r>
            <a:rPr lang="cs-CZ" sz="1400" dirty="0"/>
            <a:t>, kompletní řešení, které odpovídá jejich hodnotám. Vědí, že si kupují nejen zdravou, ale </a:t>
          </a:r>
          <a:br>
            <a:rPr lang="cs-CZ" sz="1400" dirty="0"/>
          </a:br>
          <a:r>
            <a:rPr lang="cs-CZ" sz="1400" dirty="0"/>
            <a:t>i udržitelně balenou svačinku.</a:t>
          </a:r>
          <a:endParaRPr lang="en-US" sz="1400" dirty="0"/>
        </a:p>
      </dgm:t>
    </dgm:pt>
    <dgm:pt modelId="{B682F486-D0B4-47B1-9577-56C1AEEDDFE3}" type="parTrans" cxnId="{44FB0F1A-E485-412C-9135-9D4D2020FA0B}">
      <dgm:prSet/>
      <dgm:spPr/>
      <dgm:t>
        <a:bodyPr/>
        <a:lstStyle/>
        <a:p>
          <a:endParaRPr lang="en-US"/>
        </a:p>
      </dgm:t>
    </dgm:pt>
    <dgm:pt modelId="{27797B2F-9EF8-46B2-B38E-DB076786BD6E}" type="sibTrans" cxnId="{44FB0F1A-E485-412C-9135-9D4D2020FA0B}">
      <dgm:prSet/>
      <dgm:spPr/>
      <dgm:t>
        <a:bodyPr/>
        <a:lstStyle/>
        <a:p>
          <a:endParaRPr lang="en-US"/>
        </a:p>
      </dgm:t>
    </dgm:pt>
    <dgm:pt modelId="{2A90759F-76FB-4893-839C-4BEC12A26367}" type="pres">
      <dgm:prSet presAssocID="{C031F57C-4B0A-47CE-845F-204C0A837FC4}" presName="root" presStyleCnt="0">
        <dgm:presLayoutVars>
          <dgm:dir/>
          <dgm:resizeHandles val="exact"/>
        </dgm:presLayoutVars>
      </dgm:prSet>
      <dgm:spPr/>
    </dgm:pt>
    <dgm:pt modelId="{BA5CC1DE-6007-482E-91BC-0D934945FCA6}" type="pres">
      <dgm:prSet presAssocID="{57C99118-77A4-45AA-9F11-5CB089BEC9A1}" presName="compNode" presStyleCnt="0"/>
      <dgm:spPr/>
    </dgm:pt>
    <dgm:pt modelId="{E4AD6650-94F2-478C-B285-786403DE95C1}" type="pres">
      <dgm:prSet presAssocID="{57C99118-77A4-45AA-9F11-5CB089BEC9A1}" presName="iconRect" presStyleLbl="node1" presStyleIdx="0" presStyleCnt="5" custLinFactNeighborX="-55748" custLinFactNeighborY="154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eciduous tree"/>
        </a:ext>
      </dgm:extLst>
    </dgm:pt>
    <dgm:pt modelId="{ED58B04E-8C73-485A-9F5B-DE658BC97B1A}" type="pres">
      <dgm:prSet presAssocID="{57C99118-77A4-45AA-9F11-5CB089BEC9A1}" presName="spaceRect" presStyleCnt="0"/>
      <dgm:spPr/>
    </dgm:pt>
    <dgm:pt modelId="{20152678-03BE-41C0-8F5A-32F68405603A}" type="pres">
      <dgm:prSet presAssocID="{57C99118-77A4-45AA-9F11-5CB089BEC9A1}" presName="textRect" presStyleLbl="revTx" presStyleIdx="0" presStyleCnt="5" custScaleX="90526" custLinFactNeighborX="-20040" custLinFactNeighborY="-3254">
        <dgm:presLayoutVars>
          <dgm:chMax val="1"/>
          <dgm:chPref val="1"/>
        </dgm:presLayoutVars>
      </dgm:prSet>
      <dgm:spPr/>
    </dgm:pt>
    <dgm:pt modelId="{A3A22E27-A2AB-47AF-8514-71211795B072}" type="pres">
      <dgm:prSet presAssocID="{2717E695-9F5F-4080-8B91-2446D746231E}" presName="sibTrans" presStyleCnt="0"/>
      <dgm:spPr/>
    </dgm:pt>
    <dgm:pt modelId="{78D28ACE-8798-46F0-B15F-72FA9895903A}" type="pres">
      <dgm:prSet presAssocID="{7A6B45D2-96F3-46CB-AF0F-81BF9CA45148}" presName="compNode" presStyleCnt="0"/>
      <dgm:spPr/>
    </dgm:pt>
    <dgm:pt modelId="{BFEE8F4B-F3E8-406B-BF1E-7D8486DCD561}" type="pres">
      <dgm:prSet presAssocID="{7A6B45D2-96F3-46CB-AF0F-81BF9CA45148}" presName="iconRect" presStyleLbl="node1" presStyleIdx="1" presStyleCnt="5" custScaleX="123525" custScaleY="123525" custLinFactNeighborX="-68745" custLinFactNeighborY="2175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otřesení rukou"/>
        </a:ext>
      </dgm:extLst>
    </dgm:pt>
    <dgm:pt modelId="{A4698AF2-D57C-45C7-9455-D55CD18922B3}" type="pres">
      <dgm:prSet presAssocID="{7A6B45D2-96F3-46CB-AF0F-81BF9CA45148}" presName="spaceRect" presStyleCnt="0"/>
      <dgm:spPr/>
    </dgm:pt>
    <dgm:pt modelId="{07E94F19-8602-49FF-9987-641F3618E10F}" type="pres">
      <dgm:prSet presAssocID="{7A6B45D2-96F3-46CB-AF0F-81BF9CA45148}" presName="textRect" presStyleLbl="revTx" presStyleIdx="1" presStyleCnt="5" custScaleX="116928" custLinFactNeighborX="-20495" custLinFactNeighborY="1117">
        <dgm:presLayoutVars>
          <dgm:chMax val="1"/>
          <dgm:chPref val="1"/>
        </dgm:presLayoutVars>
      </dgm:prSet>
      <dgm:spPr/>
    </dgm:pt>
    <dgm:pt modelId="{5DEAEBBF-87BD-4543-8CA8-D85986B29EC9}" type="pres">
      <dgm:prSet presAssocID="{129CFD03-0E83-4A07-8279-AAA705DB87DA}" presName="sibTrans" presStyleCnt="0"/>
      <dgm:spPr/>
    </dgm:pt>
    <dgm:pt modelId="{686147BF-DCEE-4BCF-B565-5B2914EE37CC}" type="pres">
      <dgm:prSet presAssocID="{5436EAEB-6C78-466E-8F63-2E7C81AC4ADB}" presName="compNode" presStyleCnt="0"/>
      <dgm:spPr/>
    </dgm:pt>
    <dgm:pt modelId="{E3024415-306C-494C-A1FE-CC5ED9A7F6F7}" type="pres">
      <dgm:prSet presAssocID="{5436EAEB-6C78-466E-8F63-2E7C81AC4ADB}" presName="iconRect" presStyleLbl="node1" presStyleIdx="2" presStyleCnt="5" custLinFactNeighborX="-34177" custLinFactNeighborY="1587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akovat"/>
        </a:ext>
      </dgm:extLst>
    </dgm:pt>
    <dgm:pt modelId="{E6622A07-3E53-4310-B3EC-DA50544F71E1}" type="pres">
      <dgm:prSet presAssocID="{5436EAEB-6C78-466E-8F63-2E7C81AC4ADB}" presName="spaceRect" presStyleCnt="0"/>
      <dgm:spPr/>
    </dgm:pt>
    <dgm:pt modelId="{4C24D570-1DEC-42AB-B09A-DBB54E801C21}" type="pres">
      <dgm:prSet presAssocID="{5436EAEB-6C78-466E-8F63-2E7C81AC4ADB}" presName="textRect" presStyleLbl="revTx" presStyleIdx="2" presStyleCnt="5" custScaleX="131454" custLinFactNeighborX="-13258" custLinFactNeighborY="1093">
        <dgm:presLayoutVars>
          <dgm:chMax val="1"/>
          <dgm:chPref val="1"/>
        </dgm:presLayoutVars>
      </dgm:prSet>
      <dgm:spPr/>
    </dgm:pt>
    <dgm:pt modelId="{2D52C4AD-6F47-4B98-8DA2-1B99F60420EE}" type="pres">
      <dgm:prSet presAssocID="{FA0C539F-C4B9-4D18-B51A-8A0E7A7206F8}" presName="sibTrans" presStyleCnt="0"/>
      <dgm:spPr/>
    </dgm:pt>
    <dgm:pt modelId="{58E39BCD-1F4F-49EB-AEDB-4D370F6C673E}" type="pres">
      <dgm:prSet presAssocID="{632A9C0F-0A5F-482D-8397-BECEF272AC20}" presName="compNode" presStyleCnt="0"/>
      <dgm:spPr/>
    </dgm:pt>
    <dgm:pt modelId="{CF507752-13AE-43C7-B0BE-F4EC22A03D2D}" type="pres">
      <dgm:prSet presAssocID="{632A9C0F-0A5F-482D-8397-BECEF272AC20}" presName="iconRect" presStyleLbl="node1" presStyleIdx="3" presStyleCnt="5" custLinFactNeighborX="-42550" custLinFactNeighborY="1587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ltr"/>
        </a:ext>
      </dgm:extLst>
    </dgm:pt>
    <dgm:pt modelId="{3B7FFE42-1DEC-4A7B-8E57-A299AFDF0A95}" type="pres">
      <dgm:prSet presAssocID="{632A9C0F-0A5F-482D-8397-BECEF272AC20}" presName="spaceRect" presStyleCnt="0"/>
      <dgm:spPr/>
    </dgm:pt>
    <dgm:pt modelId="{C9B7A263-A1C0-4FCA-B5D3-D09D89E93583}" type="pres">
      <dgm:prSet presAssocID="{632A9C0F-0A5F-482D-8397-BECEF272AC20}" presName="textRect" presStyleLbl="revTx" presStyleIdx="3" presStyleCnt="5" custScaleX="147042" custLinFactNeighborX="-2824" custLinFactNeighborY="6346">
        <dgm:presLayoutVars>
          <dgm:chMax val="1"/>
          <dgm:chPref val="1"/>
        </dgm:presLayoutVars>
      </dgm:prSet>
      <dgm:spPr/>
    </dgm:pt>
    <dgm:pt modelId="{A7F1584D-9897-48A4-95A1-84345A8FD7C3}" type="pres">
      <dgm:prSet presAssocID="{051DEA6D-1A09-4600-B354-67C08000D550}" presName="sibTrans" presStyleCnt="0"/>
      <dgm:spPr/>
    </dgm:pt>
    <dgm:pt modelId="{89EB8ACA-DA5E-43DA-B13A-7B6A08DC38C7}" type="pres">
      <dgm:prSet presAssocID="{5EA58CC0-517A-40D9-86D8-C38AB8EC9B0D}" presName="compNode" presStyleCnt="0"/>
      <dgm:spPr/>
    </dgm:pt>
    <dgm:pt modelId="{B9906F72-0298-46C1-A99E-1DB10A81CAB1}" type="pres">
      <dgm:prSet presAssocID="{5EA58CC0-517A-40D9-86D8-C38AB8EC9B0D}" presName="iconRect" presStyleLbl="node1" presStyleIdx="4" presStyleCnt="5" custLinFactNeighborX="-31736" custLinFactNeighborY="15874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hopping basket"/>
        </a:ext>
      </dgm:extLst>
    </dgm:pt>
    <dgm:pt modelId="{26C16550-D430-4EF9-8FA0-593E9F43732F}" type="pres">
      <dgm:prSet presAssocID="{5EA58CC0-517A-40D9-86D8-C38AB8EC9B0D}" presName="spaceRect" presStyleCnt="0"/>
      <dgm:spPr/>
    </dgm:pt>
    <dgm:pt modelId="{477A3A4D-85A9-4585-9410-8B09E5AC3D70}" type="pres">
      <dgm:prSet presAssocID="{5EA58CC0-517A-40D9-86D8-C38AB8EC9B0D}" presName="textRect" presStyleLbl="revTx" presStyleIdx="4" presStyleCnt="5" custScaleX="182848" custLinFactNeighborX="-4833" custLinFactNeighborY="5381">
        <dgm:presLayoutVars>
          <dgm:chMax val="1"/>
          <dgm:chPref val="1"/>
        </dgm:presLayoutVars>
      </dgm:prSet>
      <dgm:spPr/>
    </dgm:pt>
  </dgm:ptLst>
  <dgm:cxnLst>
    <dgm:cxn modelId="{C66AC714-6DE4-444E-B743-49486B1238F4}" srcId="{C031F57C-4B0A-47CE-845F-204C0A837FC4}" destId="{57C99118-77A4-45AA-9F11-5CB089BEC9A1}" srcOrd="0" destOrd="0" parTransId="{21A9A0A8-D958-4037-A0F0-0E04DF5964B5}" sibTransId="{2717E695-9F5F-4080-8B91-2446D746231E}"/>
    <dgm:cxn modelId="{44FB0F1A-E485-412C-9135-9D4D2020FA0B}" srcId="{C031F57C-4B0A-47CE-845F-204C0A837FC4}" destId="{5EA58CC0-517A-40D9-86D8-C38AB8EC9B0D}" srcOrd="4" destOrd="0" parTransId="{B682F486-D0B4-47B1-9577-56C1AEEDDFE3}" sibTransId="{27797B2F-9EF8-46B2-B38E-DB076786BD6E}"/>
    <dgm:cxn modelId="{751A442B-483D-4C48-81CB-0C19A9F0D31A}" srcId="{C031F57C-4B0A-47CE-845F-204C0A837FC4}" destId="{5436EAEB-6C78-466E-8F63-2E7C81AC4ADB}" srcOrd="2" destOrd="0" parTransId="{B4EB68C1-721D-420A-B103-28C579648277}" sibTransId="{FA0C539F-C4B9-4D18-B51A-8A0E7A7206F8}"/>
    <dgm:cxn modelId="{F412B93F-E4D9-4070-AF91-650EBF31C227}" type="presOf" srcId="{5EA58CC0-517A-40D9-86D8-C38AB8EC9B0D}" destId="{477A3A4D-85A9-4585-9410-8B09E5AC3D70}" srcOrd="0" destOrd="0" presId="urn:microsoft.com/office/officeart/2018/2/layout/IconLabelList"/>
    <dgm:cxn modelId="{B20C385C-A87D-4E77-8414-E909CB349EA5}" type="presOf" srcId="{7A6B45D2-96F3-46CB-AF0F-81BF9CA45148}" destId="{07E94F19-8602-49FF-9987-641F3618E10F}" srcOrd="0" destOrd="0" presId="urn:microsoft.com/office/officeart/2018/2/layout/IconLabelList"/>
    <dgm:cxn modelId="{FF5C265F-A155-44F3-BB07-9BB9CADB71A9}" type="presOf" srcId="{57C99118-77A4-45AA-9F11-5CB089BEC9A1}" destId="{20152678-03BE-41C0-8F5A-32F68405603A}" srcOrd="0" destOrd="0" presId="urn:microsoft.com/office/officeart/2018/2/layout/IconLabelList"/>
    <dgm:cxn modelId="{175E9966-2908-45D8-92A7-036665A9CFF5}" srcId="{C031F57C-4B0A-47CE-845F-204C0A837FC4}" destId="{632A9C0F-0A5F-482D-8397-BECEF272AC20}" srcOrd="3" destOrd="0" parTransId="{96304E2D-0314-49CD-8C52-C6D63167C063}" sibTransId="{051DEA6D-1A09-4600-B354-67C08000D550}"/>
    <dgm:cxn modelId="{86F8F14F-97D6-47D6-BBEB-3E89AC401A24}" type="presOf" srcId="{C031F57C-4B0A-47CE-845F-204C0A837FC4}" destId="{2A90759F-76FB-4893-839C-4BEC12A26367}" srcOrd="0" destOrd="0" presId="urn:microsoft.com/office/officeart/2018/2/layout/IconLabelList"/>
    <dgm:cxn modelId="{B3DB0E7B-87A8-4257-8C41-5EC31302149D}" srcId="{C031F57C-4B0A-47CE-845F-204C0A837FC4}" destId="{7A6B45D2-96F3-46CB-AF0F-81BF9CA45148}" srcOrd="1" destOrd="0" parTransId="{80DA0DC1-E0BD-4BED-87FF-EED1AB8F74FD}" sibTransId="{129CFD03-0E83-4A07-8279-AAA705DB87DA}"/>
    <dgm:cxn modelId="{C1F0A57B-083B-44D0-A1F7-4F6B4BF23CD1}" type="presOf" srcId="{5436EAEB-6C78-466E-8F63-2E7C81AC4ADB}" destId="{4C24D570-1DEC-42AB-B09A-DBB54E801C21}" srcOrd="0" destOrd="0" presId="urn:microsoft.com/office/officeart/2018/2/layout/IconLabelList"/>
    <dgm:cxn modelId="{1FBBC3D1-A881-4483-81AB-D7DAAF63D9F2}" type="presOf" srcId="{632A9C0F-0A5F-482D-8397-BECEF272AC20}" destId="{C9B7A263-A1C0-4FCA-B5D3-D09D89E93583}" srcOrd="0" destOrd="0" presId="urn:microsoft.com/office/officeart/2018/2/layout/IconLabelList"/>
    <dgm:cxn modelId="{F55D199E-3ADD-42F1-9CC8-EA40494E679F}" type="presParOf" srcId="{2A90759F-76FB-4893-839C-4BEC12A26367}" destId="{BA5CC1DE-6007-482E-91BC-0D934945FCA6}" srcOrd="0" destOrd="0" presId="urn:microsoft.com/office/officeart/2018/2/layout/IconLabelList"/>
    <dgm:cxn modelId="{38CA9F42-C9A3-4ADB-AB53-D22B6F5E06D5}" type="presParOf" srcId="{BA5CC1DE-6007-482E-91BC-0D934945FCA6}" destId="{E4AD6650-94F2-478C-B285-786403DE95C1}" srcOrd="0" destOrd="0" presId="urn:microsoft.com/office/officeart/2018/2/layout/IconLabelList"/>
    <dgm:cxn modelId="{E74BB5D6-04AE-4C2E-AEB3-09CFC487FB0E}" type="presParOf" srcId="{BA5CC1DE-6007-482E-91BC-0D934945FCA6}" destId="{ED58B04E-8C73-485A-9F5B-DE658BC97B1A}" srcOrd="1" destOrd="0" presId="urn:microsoft.com/office/officeart/2018/2/layout/IconLabelList"/>
    <dgm:cxn modelId="{A1E0869F-308F-40B6-9DC4-43F515A86EE7}" type="presParOf" srcId="{BA5CC1DE-6007-482E-91BC-0D934945FCA6}" destId="{20152678-03BE-41C0-8F5A-32F68405603A}" srcOrd="2" destOrd="0" presId="urn:microsoft.com/office/officeart/2018/2/layout/IconLabelList"/>
    <dgm:cxn modelId="{28B1293A-23B2-47E4-82D1-FAA7289319B5}" type="presParOf" srcId="{2A90759F-76FB-4893-839C-4BEC12A26367}" destId="{A3A22E27-A2AB-47AF-8514-71211795B072}" srcOrd="1" destOrd="0" presId="urn:microsoft.com/office/officeart/2018/2/layout/IconLabelList"/>
    <dgm:cxn modelId="{E919CA36-DAA3-4555-AC56-CAF59733A21C}" type="presParOf" srcId="{2A90759F-76FB-4893-839C-4BEC12A26367}" destId="{78D28ACE-8798-46F0-B15F-72FA9895903A}" srcOrd="2" destOrd="0" presId="urn:microsoft.com/office/officeart/2018/2/layout/IconLabelList"/>
    <dgm:cxn modelId="{01A5D3C0-1BA1-4E55-A85C-479E3220B432}" type="presParOf" srcId="{78D28ACE-8798-46F0-B15F-72FA9895903A}" destId="{BFEE8F4B-F3E8-406B-BF1E-7D8486DCD561}" srcOrd="0" destOrd="0" presId="urn:microsoft.com/office/officeart/2018/2/layout/IconLabelList"/>
    <dgm:cxn modelId="{BA43D00F-1999-4C3E-A58A-46155BC2145E}" type="presParOf" srcId="{78D28ACE-8798-46F0-B15F-72FA9895903A}" destId="{A4698AF2-D57C-45C7-9455-D55CD18922B3}" srcOrd="1" destOrd="0" presId="urn:microsoft.com/office/officeart/2018/2/layout/IconLabelList"/>
    <dgm:cxn modelId="{AC7E11AA-B5E9-4C4E-8540-796AA8AB2E8B}" type="presParOf" srcId="{78D28ACE-8798-46F0-B15F-72FA9895903A}" destId="{07E94F19-8602-49FF-9987-641F3618E10F}" srcOrd="2" destOrd="0" presId="urn:microsoft.com/office/officeart/2018/2/layout/IconLabelList"/>
    <dgm:cxn modelId="{022F49D9-08FF-4B67-8FD1-461325D19829}" type="presParOf" srcId="{2A90759F-76FB-4893-839C-4BEC12A26367}" destId="{5DEAEBBF-87BD-4543-8CA8-D85986B29EC9}" srcOrd="3" destOrd="0" presId="urn:microsoft.com/office/officeart/2018/2/layout/IconLabelList"/>
    <dgm:cxn modelId="{3F3C73E0-1996-4B8C-920E-28A731391A8B}" type="presParOf" srcId="{2A90759F-76FB-4893-839C-4BEC12A26367}" destId="{686147BF-DCEE-4BCF-B565-5B2914EE37CC}" srcOrd="4" destOrd="0" presId="urn:microsoft.com/office/officeart/2018/2/layout/IconLabelList"/>
    <dgm:cxn modelId="{598BB87F-3510-4A40-AA2D-433B6B2CD060}" type="presParOf" srcId="{686147BF-DCEE-4BCF-B565-5B2914EE37CC}" destId="{E3024415-306C-494C-A1FE-CC5ED9A7F6F7}" srcOrd="0" destOrd="0" presId="urn:microsoft.com/office/officeart/2018/2/layout/IconLabelList"/>
    <dgm:cxn modelId="{59186B0B-AAA1-492A-9BCA-DBC722921583}" type="presParOf" srcId="{686147BF-DCEE-4BCF-B565-5B2914EE37CC}" destId="{E6622A07-3E53-4310-B3EC-DA50544F71E1}" srcOrd="1" destOrd="0" presId="urn:microsoft.com/office/officeart/2018/2/layout/IconLabelList"/>
    <dgm:cxn modelId="{12355CFE-B0E4-4EAB-BB40-89B4576324FB}" type="presParOf" srcId="{686147BF-DCEE-4BCF-B565-5B2914EE37CC}" destId="{4C24D570-1DEC-42AB-B09A-DBB54E801C21}" srcOrd="2" destOrd="0" presId="urn:microsoft.com/office/officeart/2018/2/layout/IconLabelList"/>
    <dgm:cxn modelId="{B81231CF-3BB1-4E28-B5CA-2BE9C8750509}" type="presParOf" srcId="{2A90759F-76FB-4893-839C-4BEC12A26367}" destId="{2D52C4AD-6F47-4B98-8DA2-1B99F60420EE}" srcOrd="5" destOrd="0" presId="urn:microsoft.com/office/officeart/2018/2/layout/IconLabelList"/>
    <dgm:cxn modelId="{3E7F31CE-CA95-4BCE-875B-5D7347443A7F}" type="presParOf" srcId="{2A90759F-76FB-4893-839C-4BEC12A26367}" destId="{58E39BCD-1F4F-49EB-AEDB-4D370F6C673E}" srcOrd="6" destOrd="0" presId="urn:microsoft.com/office/officeart/2018/2/layout/IconLabelList"/>
    <dgm:cxn modelId="{E3C1D7F6-5E83-4AE2-9A3B-233C767B3F54}" type="presParOf" srcId="{58E39BCD-1F4F-49EB-AEDB-4D370F6C673E}" destId="{CF507752-13AE-43C7-B0BE-F4EC22A03D2D}" srcOrd="0" destOrd="0" presId="urn:microsoft.com/office/officeart/2018/2/layout/IconLabelList"/>
    <dgm:cxn modelId="{49681B1A-2B33-4A7E-A9E7-2C706BF3B647}" type="presParOf" srcId="{58E39BCD-1F4F-49EB-AEDB-4D370F6C673E}" destId="{3B7FFE42-1DEC-4A7B-8E57-A299AFDF0A95}" srcOrd="1" destOrd="0" presId="urn:microsoft.com/office/officeart/2018/2/layout/IconLabelList"/>
    <dgm:cxn modelId="{77FEB939-A57D-406D-A298-C769A08E07D4}" type="presParOf" srcId="{58E39BCD-1F4F-49EB-AEDB-4D370F6C673E}" destId="{C9B7A263-A1C0-4FCA-B5D3-D09D89E93583}" srcOrd="2" destOrd="0" presId="urn:microsoft.com/office/officeart/2018/2/layout/IconLabelList"/>
    <dgm:cxn modelId="{44D13E1A-09A8-4738-B1AA-2951846D2723}" type="presParOf" srcId="{2A90759F-76FB-4893-839C-4BEC12A26367}" destId="{A7F1584D-9897-48A4-95A1-84345A8FD7C3}" srcOrd="7" destOrd="0" presId="urn:microsoft.com/office/officeart/2018/2/layout/IconLabelList"/>
    <dgm:cxn modelId="{35EC61D6-2D14-4E79-9159-68628657FE7F}" type="presParOf" srcId="{2A90759F-76FB-4893-839C-4BEC12A26367}" destId="{89EB8ACA-DA5E-43DA-B13A-7B6A08DC38C7}" srcOrd="8" destOrd="0" presId="urn:microsoft.com/office/officeart/2018/2/layout/IconLabelList"/>
    <dgm:cxn modelId="{FF6DA41A-96FF-4B7C-8A25-83949270B271}" type="presParOf" srcId="{89EB8ACA-DA5E-43DA-B13A-7B6A08DC38C7}" destId="{B9906F72-0298-46C1-A99E-1DB10A81CAB1}" srcOrd="0" destOrd="0" presId="urn:microsoft.com/office/officeart/2018/2/layout/IconLabelList"/>
    <dgm:cxn modelId="{7AAC48D8-32DE-43BB-867A-5716F09F3C4A}" type="presParOf" srcId="{89EB8ACA-DA5E-43DA-B13A-7B6A08DC38C7}" destId="{26C16550-D430-4EF9-8FA0-593E9F43732F}" srcOrd="1" destOrd="0" presId="urn:microsoft.com/office/officeart/2018/2/layout/IconLabelList"/>
    <dgm:cxn modelId="{D6C33961-3D8B-4DEF-A932-4808A93F44DA}" type="presParOf" srcId="{89EB8ACA-DA5E-43DA-B13A-7B6A08DC38C7}" destId="{477A3A4D-85A9-4585-9410-8B09E5AC3D70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C428C5-B38E-4D77-9C41-C328151D35F5}">
      <dsp:nvSpPr>
        <dsp:cNvPr id="0" name=""/>
        <dsp:cNvSpPr/>
      </dsp:nvSpPr>
      <dsp:spPr>
        <a:xfrm>
          <a:off x="437006" y="932473"/>
          <a:ext cx="1242801" cy="1242801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CE525E-93DC-4D9A-B34E-4CC1808A75CF}">
      <dsp:nvSpPr>
        <dsp:cNvPr id="0" name=""/>
        <dsp:cNvSpPr/>
      </dsp:nvSpPr>
      <dsp:spPr>
        <a:xfrm>
          <a:off x="697995" y="1193461"/>
          <a:ext cx="720824" cy="72082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01C78A-9923-412C-8487-5E3211860462}">
      <dsp:nvSpPr>
        <dsp:cNvPr id="0" name=""/>
        <dsp:cNvSpPr/>
      </dsp:nvSpPr>
      <dsp:spPr>
        <a:xfrm>
          <a:off x="1946122" y="932473"/>
          <a:ext cx="2929459" cy="12428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 dirty="0"/>
            <a:t>Duplexová fólie s </a:t>
          </a:r>
          <a:r>
            <a:rPr lang="cs-CZ" sz="1800" kern="1200" dirty="0" err="1"/>
            <a:t>aloxem</a:t>
          </a:r>
          <a:r>
            <a:rPr lang="cs-CZ" sz="1800" kern="1200" dirty="0"/>
            <a:t>, jako recyklovatelný obal pro popcorn. Společnost </a:t>
          </a:r>
          <a:r>
            <a:rPr lang="cs-CZ" sz="1800" kern="1200" dirty="0" err="1"/>
            <a:t>Hopi</a:t>
          </a:r>
          <a:r>
            <a:rPr lang="cs-CZ" sz="1800" kern="1200" dirty="0"/>
            <a:t> popi ve spolupráci s OTK pracuje na vývoji nových recyklovatelných obalů, které udrží trvanlivost produktu a jsou šetrnější pro životní prostředí.  V tomto případě díky </a:t>
          </a:r>
          <a:r>
            <a:rPr lang="cs-CZ" sz="1800" kern="1200" dirty="0" err="1"/>
            <a:t>jednodruhovému</a:t>
          </a:r>
          <a:r>
            <a:rPr lang="cs-CZ" sz="1800" kern="1200" dirty="0"/>
            <a:t> složení a transparentní vrstvě oxidu hliníku, nabízí tento duplexový obal stejnou ochranu proti kyslíku a vlhkosti jako materiálové kombinace s metalickou vrstvou, aniž by znečišťoval recyklát. </a:t>
          </a:r>
          <a:endParaRPr lang="en-US" sz="1800" kern="1200" dirty="0"/>
        </a:p>
      </dsp:txBody>
      <dsp:txXfrm>
        <a:off x="1946122" y="932473"/>
        <a:ext cx="2929459" cy="1242801"/>
      </dsp:txXfrm>
    </dsp:sp>
    <dsp:sp modelId="{409DD4DE-50E7-442F-BE32-DC08C728E4F2}">
      <dsp:nvSpPr>
        <dsp:cNvPr id="0" name=""/>
        <dsp:cNvSpPr/>
      </dsp:nvSpPr>
      <dsp:spPr>
        <a:xfrm>
          <a:off x="5386018" y="932473"/>
          <a:ext cx="1242801" cy="1242801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41AD08-6C68-4616-943C-C01852DAF2DC}">
      <dsp:nvSpPr>
        <dsp:cNvPr id="0" name=""/>
        <dsp:cNvSpPr/>
      </dsp:nvSpPr>
      <dsp:spPr>
        <a:xfrm>
          <a:off x="5647006" y="1193461"/>
          <a:ext cx="720824" cy="72082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418C74-7933-4CA5-84BB-7D9CD010412D}">
      <dsp:nvSpPr>
        <dsp:cNvPr id="0" name=""/>
        <dsp:cNvSpPr/>
      </dsp:nvSpPr>
      <dsp:spPr>
        <a:xfrm>
          <a:off x="6895133" y="932473"/>
          <a:ext cx="2929459" cy="12428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kern="1200" dirty="0"/>
            <a:t>OTK tento obal produkuje na moderním desetibarevném </a:t>
          </a:r>
          <a:r>
            <a:rPr lang="cs-CZ" sz="2400" kern="1200" dirty="0" err="1"/>
            <a:t>flexotiskovém</a:t>
          </a:r>
          <a:r>
            <a:rPr lang="cs-CZ" sz="2400" kern="1200" dirty="0"/>
            <a:t> stroji, což garantuje nejvyšší možnou kvalitu tisku.</a:t>
          </a:r>
          <a:endParaRPr lang="en-US" sz="2400" kern="1200" dirty="0"/>
        </a:p>
      </dsp:txBody>
      <dsp:txXfrm>
        <a:off x="6895133" y="932473"/>
        <a:ext cx="2929459" cy="12428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D716C3-3B26-4C3D-91EC-468DCC568620}">
      <dsp:nvSpPr>
        <dsp:cNvPr id="0" name=""/>
        <dsp:cNvSpPr/>
      </dsp:nvSpPr>
      <dsp:spPr>
        <a:xfrm>
          <a:off x="4836139" y="249890"/>
          <a:ext cx="1257129" cy="1257129"/>
        </a:xfrm>
        <a:prstGeom prst="ellipse">
          <a:avLst/>
        </a:prstGeom>
        <a:solidFill>
          <a:schemeClr val="tx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D3E513-0DB6-4C69-9603-7F295546A789}">
      <dsp:nvSpPr>
        <dsp:cNvPr id="0" name=""/>
        <dsp:cNvSpPr/>
      </dsp:nvSpPr>
      <dsp:spPr>
        <a:xfrm>
          <a:off x="5119243" y="593565"/>
          <a:ext cx="721303" cy="72130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98240C-368F-4CCD-8DB3-08BC8EF1C7F9}">
      <dsp:nvSpPr>
        <dsp:cNvPr id="0" name=""/>
        <dsp:cNvSpPr/>
      </dsp:nvSpPr>
      <dsp:spPr>
        <a:xfrm>
          <a:off x="6709046" y="434074"/>
          <a:ext cx="2847909" cy="1415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cs-CZ" sz="1800" b="1" kern="1200" dirty="0" err="1"/>
            <a:t>NeJVĚTŠÍ</a:t>
          </a:r>
          <a:r>
            <a:rPr lang="cs-CZ" sz="1800" b="1" kern="1200" dirty="0"/>
            <a:t> </a:t>
          </a:r>
          <a:br>
            <a:rPr lang="cs-CZ" sz="1800" b="1" kern="1200" dirty="0"/>
          </a:br>
          <a:r>
            <a:rPr lang="cs-CZ" sz="1800" b="1" kern="1200" dirty="0"/>
            <a:t>dodavatel </a:t>
          </a:r>
          <a:r>
            <a:rPr lang="cs-CZ" sz="1800" b="1" kern="1200" dirty="0" err="1"/>
            <a:t>biopopcornu</a:t>
          </a:r>
          <a:r>
            <a:rPr lang="cs-CZ" sz="1800" b="1" kern="1200" dirty="0"/>
            <a:t> </a:t>
          </a:r>
          <a:br>
            <a:rPr lang="cs-CZ" sz="1800" b="1" kern="1200" dirty="0"/>
          </a:br>
          <a:r>
            <a:rPr lang="cs-CZ" sz="1800" b="1" kern="1200" dirty="0"/>
            <a:t>v Evropě</a:t>
          </a:r>
          <a:endParaRPr lang="en-US" sz="1800" kern="1200" dirty="0"/>
        </a:p>
      </dsp:txBody>
      <dsp:txXfrm>
        <a:off x="6709046" y="434074"/>
        <a:ext cx="2847909" cy="1415250"/>
      </dsp:txXfrm>
    </dsp:sp>
    <dsp:sp modelId="{0A575E0C-F968-4402-BFB9-02493F30016A}">
      <dsp:nvSpPr>
        <dsp:cNvPr id="0" name=""/>
        <dsp:cNvSpPr/>
      </dsp:nvSpPr>
      <dsp:spPr>
        <a:xfrm>
          <a:off x="4876644" y="2005044"/>
          <a:ext cx="1265602" cy="1265043"/>
        </a:xfrm>
        <a:prstGeom prst="ellipse">
          <a:avLst/>
        </a:prstGeom>
        <a:solidFill>
          <a:schemeClr val="tx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BE950D-0C92-450D-A1CB-165773577B54}">
      <dsp:nvSpPr>
        <dsp:cNvPr id="0" name=""/>
        <dsp:cNvSpPr/>
      </dsp:nvSpPr>
      <dsp:spPr>
        <a:xfrm>
          <a:off x="5146372" y="2274631"/>
          <a:ext cx="726165" cy="72584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0DAEE5-8798-4B37-930A-07D0F4575E2C}">
      <dsp:nvSpPr>
        <dsp:cNvPr id="0" name=""/>
        <dsp:cNvSpPr/>
      </dsp:nvSpPr>
      <dsp:spPr>
        <a:xfrm>
          <a:off x="6694489" y="1888772"/>
          <a:ext cx="2397660" cy="1415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cs-CZ" sz="1600" b="1" kern="1200" dirty="0"/>
            <a:t>Růst prodeje </a:t>
          </a:r>
          <a:r>
            <a:rPr lang="cs-CZ" sz="1600" b="1" kern="1200" dirty="0" err="1"/>
            <a:t>biopopcornu</a:t>
          </a:r>
          <a:r>
            <a:rPr lang="cs-CZ" sz="1600" b="1" kern="1200" dirty="0"/>
            <a:t> </a:t>
          </a:r>
          <a:br>
            <a:rPr lang="cs-CZ" sz="1600" b="1" kern="1200" dirty="0"/>
          </a:br>
          <a:r>
            <a:rPr lang="cs-CZ" sz="1600" b="1" kern="1200" dirty="0"/>
            <a:t>z 22,43 milionu Kč </a:t>
          </a:r>
          <a:br>
            <a:rPr lang="cs-CZ" sz="1600" b="1" kern="1200" dirty="0"/>
          </a:br>
          <a:r>
            <a:rPr lang="cs-CZ" sz="1600" b="1" kern="1200" dirty="0"/>
            <a:t>v roce 2021 </a:t>
          </a:r>
          <a:br>
            <a:rPr lang="cs-CZ" sz="1600" b="1" kern="1200" dirty="0"/>
          </a:br>
          <a:r>
            <a:rPr lang="cs-CZ" sz="1600" b="1" kern="1200" dirty="0"/>
            <a:t>na 57,2 milionu Kč    </a:t>
          </a:r>
          <a:br>
            <a:rPr lang="cs-CZ" sz="1600" b="1" kern="1200" dirty="0"/>
          </a:br>
          <a:r>
            <a:rPr lang="cs-CZ" sz="1600" b="1" kern="1200" dirty="0"/>
            <a:t>v roce 2024</a:t>
          </a:r>
          <a:endParaRPr lang="en-US" sz="1600" kern="1200" dirty="0"/>
        </a:p>
      </dsp:txBody>
      <dsp:txXfrm>
        <a:off x="6694489" y="1888772"/>
        <a:ext cx="2397660" cy="1415250"/>
      </dsp:txXfrm>
    </dsp:sp>
    <dsp:sp modelId="{00E6E94D-98FE-4684-8D33-8625D0B2EA02}">
      <dsp:nvSpPr>
        <dsp:cNvPr id="0" name=""/>
        <dsp:cNvSpPr/>
      </dsp:nvSpPr>
      <dsp:spPr>
        <a:xfrm>
          <a:off x="4881714" y="3785893"/>
          <a:ext cx="1308901" cy="1308901"/>
        </a:xfrm>
        <a:prstGeom prst="ellipse">
          <a:avLst/>
        </a:prstGeom>
        <a:solidFill>
          <a:schemeClr val="tx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E1E07C-E981-49E5-B9BB-9E2129564DC7}">
      <dsp:nvSpPr>
        <dsp:cNvPr id="0" name=""/>
        <dsp:cNvSpPr/>
      </dsp:nvSpPr>
      <dsp:spPr>
        <a:xfrm>
          <a:off x="5099240" y="4077144"/>
          <a:ext cx="873859" cy="87385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4742A3-0F69-4CD2-960B-E34C143E560B}">
      <dsp:nvSpPr>
        <dsp:cNvPr id="0" name=""/>
        <dsp:cNvSpPr/>
      </dsp:nvSpPr>
      <dsp:spPr>
        <a:xfrm>
          <a:off x="6701342" y="3818509"/>
          <a:ext cx="2442656" cy="1415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cs-CZ" sz="1600" b="1" kern="1200" dirty="0"/>
            <a:t>Recyklovatelné </a:t>
          </a:r>
          <a:br>
            <a:rPr lang="cs-CZ" sz="1600" b="1" kern="1200" dirty="0"/>
          </a:br>
          <a:r>
            <a:rPr lang="cs-CZ" sz="1600" b="1" kern="1200" dirty="0"/>
            <a:t>obaly jsou nezbytnou součástí hodnotné </a:t>
          </a:r>
          <a:br>
            <a:rPr lang="cs-CZ" sz="1600" b="1" kern="1200" dirty="0"/>
          </a:br>
          <a:r>
            <a:rPr lang="cs-CZ" sz="1600" b="1" kern="1200" dirty="0"/>
            <a:t>nabídky</a:t>
          </a:r>
          <a:endParaRPr lang="en-US" sz="1600" kern="1200" dirty="0"/>
        </a:p>
      </dsp:txBody>
      <dsp:txXfrm>
        <a:off x="6701342" y="3818509"/>
        <a:ext cx="2442656" cy="141525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6A36C1-71DA-4EF3-9B88-26FA0CA8AC46}">
      <dsp:nvSpPr>
        <dsp:cNvPr id="0" name=""/>
        <dsp:cNvSpPr/>
      </dsp:nvSpPr>
      <dsp:spPr>
        <a:xfrm>
          <a:off x="1565" y="41681"/>
          <a:ext cx="1131046" cy="113104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618C7C-FD63-4795-97E4-5E0AB7745B96}">
      <dsp:nvSpPr>
        <dsp:cNvPr id="0" name=""/>
        <dsp:cNvSpPr/>
      </dsp:nvSpPr>
      <dsp:spPr>
        <a:xfrm>
          <a:off x="1565" y="1339916"/>
          <a:ext cx="3231562" cy="10624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cs-CZ" sz="1800" b="1" kern="1200" dirty="0" err="1"/>
            <a:t>Hopi</a:t>
          </a:r>
          <a:r>
            <a:rPr lang="cs-CZ" sz="1800" b="1" kern="1200" dirty="0"/>
            <a:t> Popi &amp; OTK: Společně </a:t>
          </a:r>
          <a:br>
            <a:rPr lang="cs-CZ" sz="1800" b="1" kern="1200" dirty="0"/>
          </a:br>
          <a:r>
            <a:rPr lang="cs-CZ" sz="1800" b="1" kern="1200" dirty="0"/>
            <a:t>k recyklovatelnému obalu budoucnosti</a:t>
          </a:r>
          <a:endParaRPr lang="en-US" sz="1800" kern="1200" dirty="0"/>
        </a:p>
      </dsp:txBody>
      <dsp:txXfrm>
        <a:off x="1565" y="1339916"/>
        <a:ext cx="3231562" cy="1062432"/>
      </dsp:txXfrm>
    </dsp:sp>
    <dsp:sp modelId="{1D653981-82C7-47C5-9DCF-CC9BB119D386}">
      <dsp:nvSpPr>
        <dsp:cNvPr id="0" name=""/>
        <dsp:cNvSpPr/>
      </dsp:nvSpPr>
      <dsp:spPr>
        <a:xfrm>
          <a:off x="1565" y="2480111"/>
          <a:ext cx="3231562" cy="14490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A8D286-C0A8-4FD3-BE76-4FD1630970E8}">
      <dsp:nvSpPr>
        <dsp:cNvPr id="0" name=""/>
        <dsp:cNvSpPr/>
      </dsp:nvSpPr>
      <dsp:spPr>
        <a:xfrm>
          <a:off x="3798651" y="41681"/>
          <a:ext cx="1131046" cy="113104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B1A076-47E2-4982-A59E-BFC74A16BCF6}">
      <dsp:nvSpPr>
        <dsp:cNvPr id="0" name=""/>
        <dsp:cNvSpPr/>
      </dsp:nvSpPr>
      <dsp:spPr>
        <a:xfrm>
          <a:off x="3798651" y="1339916"/>
          <a:ext cx="3231562" cy="10624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cs-CZ" sz="2000" b="1" kern="1200" dirty="0"/>
            <a:t>Spolupráce:</a:t>
          </a:r>
          <a:r>
            <a:rPr lang="cs-CZ" sz="2000" kern="1200" dirty="0"/>
            <a:t> </a:t>
          </a:r>
          <a:r>
            <a:rPr lang="cs-CZ" sz="2000" kern="1200" dirty="0" err="1"/>
            <a:t>Hopi</a:t>
          </a:r>
          <a:r>
            <a:rPr lang="cs-CZ" sz="2000" kern="1200" dirty="0"/>
            <a:t> Popi (specialista na popcorn) </a:t>
          </a:r>
          <a:br>
            <a:rPr lang="cs-CZ" sz="2000" kern="1200" dirty="0"/>
          </a:br>
          <a:r>
            <a:rPr lang="cs-CZ" sz="2000" kern="1200" dirty="0"/>
            <a:t>a OTK (expert na obalové technologie) spojily síly</a:t>
          </a:r>
          <a:endParaRPr lang="en-US" sz="2000" kern="1200" dirty="0"/>
        </a:p>
      </dsp:txBody>
      <dsp:txXfrm>
        <a:off x="3798651" y="1339916"/>
        <a:ext cx="3231562" cy="1062432"/>
      </dsp:txXfrm>
    </dsp:sp>
    <dsp:sp modelId="{3ABC3832-C325-469F-BDBD-E15CC7639640}">
      <dsp:nvSpPr>
        <dsp:cNvPr id="0" name=""/>
        <dsp:cNvSpPr/>
      </dsp:nvSpPr>
      <dsp:spPr>
        <a:xfrm>
          <a:off x="3798651" y="2480111"/>
          <a:ext cx="3231562" cy="14490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9B73C1-3467-49A1-A357-C75E7544A664}">
      <dsp:nvSpPr>
        <dsp:cNvPr id="0" name=""/>
        <dsp:cNvSpPr/>
      </dsp:nvSpPr>
      <dsp:spPr>
        <a:xfrm>
          <a:off x="7595737" y="41681"/>
          <a:ext cx="1131046" cy="113104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FFF8AA-3E7B-44B9-83A0-421F1BA3803A}">
      <dsp:nvSpPr>
        <dsp:cNvPr id="0" name=""/>
        <dsp:cNvSpPr/>
      </dsp:nvSpPr>
      <dsp:spPr>
        <a:xfrm>
          <a:off x="7595737" y="1339916"/>
          <a:ext cx="3231562" cy="10624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cs-CZ" sz="2600" b="1" kern="1200" dirty="0"/>
            <a:t>Cíl:</a:t>
          </a:r>
          <a:r>
            <a:rPr lang="cs-CZ" sz="2600" kern="1200" dirty="0"/>
            <a:t> Vyvinout nové recyklovatelné obaly, které:</a:t>
          </a:r>
          <a:endParaRPr lang="en-US" sz="2600" kern="1200" dirty="0"/>
        </a:p>
      </dsp:txBody>
      <dsp:txXfrm>
        <a:off x="7595737" y="1339916"/>
        <a:ext cx="3231562" cy="1062432"/>
      </dsp:txXfrm>
    </dsp:sp>
    <dsp:sp modelId="{43B4853D-E324-49FA-BB76-67FE6FD00E93}">
      <dsp:nvSpPr>
        <dsp:cNvPr id="0" name=""/>
        <dsp:cNvSpPr/>
      </dsp:nvSpPr>
      <dsp:spPr>
        <a:xfrm>
          <a:off x="7595737" y="2480111"/>
          <a:ext cx="3231562" cy="14490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 dirty="0"/>
            <a:t>Udrží </a:t>
          </a:r>
          <a:r>
            <a:rPr lang="cs-CZ" sz="1600" b="1" kern="1200" dirty="0"/>
            <a:t>špičkovou trvanlivost</a:t>
          </a:r>
          <a:r>
            <a:rPr lang="cs-CZ" sz="1600" kern="1200" dirty="0"/>
            <a:t> produktu.</a:t>
          </a:r>
          <a:endParaRPr lang="en-US" sz="1600" kern="1200" dirty="0"/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 dirty="0"/>
            <a:t>Jsou </a:t>
          </a:r>
          <a:r>
            <a:rPr lang="cs-CZ" sz="1600" b="1" kern="1200" dirty="0"/>
            <a:t>maximálně šetrné</a:t>
          </a:r>
          <a:r>
            <a:rPr lang="cs-CZ" sz="1600" kern="1200" dirty="0"/>
            <a:t> k životnímu prostředí.</a:t>
          </a:r>
          <a:endParaRPr lang="en-US" sz="1600" kern="1200" dirty="0"/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 dirty="0"/>
            <a:t>Splňují </a:t>
          </a:r>
          <a:r>
            <a:rPr lang="cs-CZ" sz="1600" b="1" kern="1200" dirty="0"/>
            <a:t>očekávání moderního spotřebitele</a:t>
          </a:r>
          <a:r>
            <a:rPr lang="cs-CZ" sz="1600" kern="1200" dirty="0"/>
            <a:t>.</a:t>
          </a:r>
          <a:endParaRPr lang="en-US" sz="1600" kern="1200" dirty="0"/>
        </a:p>
      </dsp:txBody>
      <dsp:txXfrm>
        <a:off x="7595737" y="2480111"/>
        <a:ext cx="3231562" cy="144907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AD6650-94F2-478C-B285-786403DE95C1}">
      <dsp:nvSpPr>
        <dsp:cNvPr id="0" name=""/>
        <dsp:cNvSpPr/>
      </dsp:nvSpPr>
      <dsp:spPr>
        <a:xfrm>
          <a:off x="40278" y="994358"/>
          <a:ext cx="686601" cy="68660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152678-03BE-41C0-8F5A-32F68405603A}">
      <dsp:nvSpPr>
        <dsp:cNvPr id="0" name=""/>
        <dsp:cNvSpPr/>
      </dsp:nvSpPr>
      <dsp:spPr>
        <a:xfrm>
          <a:off x="0" y="1929982"/>
          <a:ext cx="1250371" cy="961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kern="1200" dirty="0"/>
            <a:t>Komplexní ekologické řešení pro zdravý životní styl</a:t>
          </a:r>
          <a:endParaRPr lang="en-US" sz="1400" kern="1200" dirty="0"/>
        </a:p>
      </dsp:txBody>
      <dsp:txXfrm>
        <a:off x="0" y="1929982"/>
        <a:ext cx="1250371" cy="961287"/>
      </dsp:txXfrm>
    </dsp:sp>
    <dsp:sp modelId="{BFEE8F4B-F3E8-406B-BF1E-7D8486DCD561}">
      <dsp:nvSpPr>
        <dsp:cNvPr id="0" name=""/>
        <dsp:cNvSpPr/>
      </dsp:nvSpPr>
      <dsp:spPr>
        <a:xfrm>
          <a:off x="1792214" y="1092753"/>
          <a:ext cx="848124" cy="84812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E94F19-8602-49FF-9987-641F3618E10F}">
      <dsp:nvSpPr>
        <dsp:cNvPr id="0" name=""/>
        <dsp:cNvSpPr/>
      </dsp:nvSpPr>
      <dsp:spPr>
        <a:xfrm>
          <a:off x="1483539" y="2012381"/>
          <a:ext cx="1784065" cy="961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kern="1200" dirty="0"/>
            <a:t>Dokonalé propojení:</a:t>
          </a:r>
          <a:r>
            <a:rPr lang="cs-CZ" sz="1400" kern="1200" dirty="0"/>
            <a:t> Náš recyklovatelný obal </a:t>
          </a:r>
          <a:br>
            <a:rPr lang="cs-CZ" sz="1400" kern="1200" dirty="0"/>
          </a:br>
          <a:r>
            <a:rPr lang="cs-CZ" sz="1400" kern="1200" dirty="0"/>
            <a:t>s </a:t>
          </a:r>
          <a:r>
            <a:rPr lang="cs-CZ" sz="1400" kern="1200" dirty="0" err="1"/>
            <a:t>Aloxem</a:t>
          </a:r>
          <a:r>
            <a:rPr lang="cs-CZ" sz="1400" kern="1200" dirty="0"/>
            <a:t> tvoří ideální partnerství s </a:t>
          </a:r>
          <a:r>
            <a:rPr lang="cs-CZ" sz="1400" b="1" kern="1200" dirty="0"/>
            <a:t>BIO řadou popcornu</a:t>
          </a:r>
          <a:r>
            <a:rPr lang="cs-CZ" sz="1400" kern="1200" dirty="0"/>
            <a:t>.</a:t>
          </a:r>
          <a:endParaRPr lang="en-US" sz="1400" kern="1200" dirty="0"/>
        </a:p>
      </dsp:txBody>
      <dsp:txXfrm>
        <a:off x="1483539" y="2012381"/>
        <a:ext cx="1784065" cy="961287"/>
      </dsp:txXfrm>
    </dsp:sp>
    <dsp:sp modelId="{E3024415-306C-494C-A1FE-CC5ED9A7F6F7}">
      <dsp:nvSpPr>
        <dsp:cNvPr id="0" name=""/>
        <dsp:cNvSpPr/>
      </dsp:nvSpPr>
      <dsp:spPr>
        <a:xfrm>
          <a:off x="4272214" y="1092748"/>
          <a:ext cx="686601" cy="68660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24D570-1DEC-42AB-B09A-DBB54E801C21}">
      <dsp:nvSpPr>
        <dsp:cNvPr id="0" name=""/>
        <dsp:cNvSpPr/>
      </dsp:nvSpPr>
      <dsp:spPr>
        <a:xfrm>
          <a:off x="3645037" y="1971770"/>
          <a:ext cx="2005700" cy="961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kern="1200" dirty="0"/>
            <a:t>Komplexní udržitelnost:</a:t>
          </a:r>
          <a:r>
            <a:rPr lang="cs-CZ" sz="1400" kern="1200" dirty="0"/>
            <a:t> </a:t>
          </a:r>
          <a:r>
            <a:rPr lang="cs-CZ" sz="1400" kern="1200" dirty="0" err="1"/>
            <a:t>Hopi</a:t>
          </a:r>
          <a:r>
            <a:rPr lang="cs-CZ" sz="1400" kern="1200" dirty="0"/>
            <a:t> Popi se zavazuje k nabídce produktů, které jsou šetrné k planetě. Tento </a:t>
          </a:r>
          <a:r>
            <a:rPr lang="cs-CZ" sz="1400" kern="1200" dirty="0" err="1"/>
            <a:t>jednodruhový</a:t>
          </a:r>
          <a:r>
            <a:rPr lang="cs-CZ" sz="1400" kern="1200" dirty="0"/>
            <a:t> obal je logickým krokem.</a:t>
          </a:r>
          <a:endParaRPr lang="en-US" sz="1400" kern="1200" dirty="0"/>
        </a:p>
      </dsp:txBody>
      <dsp:txXfrm>
        <a:off x="3645037" y="1971770"/>
        <a:ext cx="2005700" cy="961287"/>
      </dsp:txXfrm>
    </dsp:sp>
    <dsp:sp modelId="{CF507752-13AE-43C7-B0BE-F4EC22A03D2D}">
      <dsp:nvSpPr>
        <dsp:cNvPr id="0" name=""/>
        <dsp:cNvSpPr/>
      </dsp:nvSpPr>
      <dsp:spPr>
        <a:xfrm>
          <a:off x="6606357" y="1092748"/>
          <a:ext cx="686601" cy="68660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B7A263-A1C0-4FCA-B5D3-D09D89E93583}">
      <dsp:nvSpPr>
        <dsp:cNvPr id="0" name=""/>
        <dsp:cNvSpPr/>
      </dsp:nvSpPr>
      <dsp:spPr>
        <a:xfrm>
          <a:off x="6076949" y="2022266"/>
          <a:ext cx="2243539" cy="961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kern="1200" dirty="0"/>
            <a:t>Přechod celé BIO řady:</a:t>
          </a:r>
          <a:r>
            <a:rPr lang="cs-CZ" sz="1400" kern="1200" dirty="0"/>
            <a:t> Celá modelová řada </a:t>
          </a:r>
          <a:r>
            <a:rPr lang="cs-CZ" sz="1400" b="1" kern="1200" dirty="0"/>
            <a:t>BIO popcornu</a:t>
          </a:r>
          <a:r>
            <a:rPr lang="cs-CZ" sz="1400" kern="1200" dirty="0"/>
            <a:t> </a:t>
          </a:r>
          <a:r>
            <a:rPr lang="cs-CZ" sz="1400" kern="1200" dirty="0" err="1"/>
            <a:t>Hopi</a:t>
          </a:r>
          <a:r>
            <a:rPr lang="cs-CZ" sz="1400" kern="1200" dirty="0"/>
            <a:t> popi bude postupně přecházet na tento inovativní, </a:t>
          </a:r>
          <a:r>
            <a:rPr lang="cs-CZ" sz="1400" kern="1200" dirty="0" err="1"/>
            <a:t>jednodruhový</a:t>
          </a:r>
          <a:r>
            <a:rPr lang="cs-CZ" sz="1400" kern="1200" dirty="0"/>
            <a:t> a recyklovatelný obal.</a:t>
          </a:r>
          <a:endParaRPr lang="en-US" sz="1400" kern="1200" dirty="0"/>
        </a:p>
      </dsp:txBody>
      <dsp:txXfrm>
        <a:off x="6076949" y="2022266"/>
        <a:ext cx="2243539" cy="961287"/>
      </dsp:txXfrm>
    </dsp:sp>
    <dsp:sp modelId="{B9906F72-0298-46C1-A99E-1DB10A81CAB1}">
      <dsp:nvSpPr>
        <dsp:cNvPr id="0" name=""/>
        <dsp:cNvSpPr/>
      </dsp:nvSpPr>
      <dsp:spPr>
        <a:xfrm>
          <a:off x="9464318" y="1092748"/>
          <a:ext cx="686601" cy="686601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7A3A4D-85A9-4585-9410-8B09E5AC3D70}">
      <dsp:nvSpPr>
        <dsp:cNvPr id="0" name=""/>
        <dsp:cNvSpPr/>
      </dsp:nvSpPr>
      <dsp:spPr>
        <a:xfrm>
          <a:off x="8556847" y="2012990"/>
          <a:ext cx="2789860" cy="961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kern="1200" dirty="0"/>
            <a:t>Zákaznická hodnota:</a:t>
          </a:r>
          <a:r>
            <a:rPr lang="cs-CZ" sz="1400" kern="1200" dirty="0"/>
            <a:t> Poskytujeme spotřebitelům, kteří hledají </a:t>
          </a:r>
          <a:r>
            <a:rPr lang="cs-CZ" sz="1400" b="1" kern="1200" dirty="0"/>
            <a:t>nezpracované, vlákninové a eticky balené potraviny</a:t>
          </a:r>
          <a:r>
            <a:rPr lang="cs-CZ" sz="1400" kern="1200" dirty="0"/>
            <a:t>, kompletní řešení, které odpovídá jejich hodnotám. Vědí, že si kupují nejen zdravou, ale </a:t>
          </a:r>
          <a:br>
            <a:rPr lang="cs-CZ" sz="1400" kern="1200" dirty="0"/>
          </a:br>
          <a:r>
            <a:rPr lang="cs-CZ" sz="1400" kern="1200" dirty="0"/>
            <a:t>i udržitelně balenou svačinku.</a:t>
          </a:r>
          <a:endParaRPr lang="en-US" sz="1400" kern="1200" dirty="0"/>
        </a:p>
      </dsp:txBody>
      <dsp:txXfrm>
        <a:off x="8556847" y="2012990"/>
        <a:ext cx="2789860" cy="9612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0EABE9-29D7-B645-8A5F-2AFCBF44412F}" type="datetimeFigureOut">
              <a:rPr lang="sk-SK" smtClean="0"/>
              <a:t>13. 10. 2025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421546-D00F-0544-B30A-832F301677E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19802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421546-D00F-0544-B30A-832F301677E0}" type="slidenum">
              <a:rPr lang="sk-SK" smtClean="0"/>
              <a:t>10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22011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10/13/2025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10/13/2025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10/13/2025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10/13/2025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10/13/2025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10/13/2025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10/13/2025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10/13/2025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10/13/2025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10/13/2025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10/13/2025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10/13/2025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sv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8">
            <a:extLst>
              <a:ext uri="{FF2B5EF4-FFF2-40B4-BE49-F238E27FC236}">
                <a16:creationId xmlns:a16="http://schemas.microsoft.com/office/drawing/2014/main" id="{E9F26AF7-9AC1-49A4-8F89-2C63E1C0A0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49185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092BBC1C-A91D-B8BD-8F7A-CA98CAA685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9680" y="3483377"/>
            <a:ext cx="9296400" cy="1710225"/>
          </a:xfrm>
        </p:spPr>
        <p:txBody>
          <a:bodyPr>
            <a:normAutofit/>
          </a:bodyPr>
          <a:lstStyle/>
          <a:p>
            <a:r>
              <a:rPr lang="cs-CZ" sz="3200" b="1"/>
              <a:t>Křupavá recyklace: </a:t>
            </a:r>
            <a:br>
              <a:rPr lang="cs-CZ" sz="3200"/>
            </a:br>
            <a:r>
              <a:rPr lang="cs-CZ" sz="3200"/>
              <a:t>duplexová fólie s aloxem pro udržitelné obaly popcornu</a:t>
            </a:r>
            <a:endParaRPr lang="cs-CZ" sz="3200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87C1243-2C79-84C4-8E8F-F90F221E1E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47697" y="5524420"/>
            <a:ext cx="7896606" cy="976425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cs-CZ" sz="3200" b="1"/>
              <a:t>MAREK JEŽEK &amp; ANDREW GLUECK</a:t>
            </a:r>
          </a:p>
          <a:p>
            <a:pPr>
              <a:lnSpc>
                <a:spcPct val="90000"/>
              </a:lnSpc>
            </a:pPr>
            <a:r>
              <a:rPr lang="cs-CZ" sz="2400" b="1"/>
              <a:t>OTK printing and packaging &amp; HOPI POPI</a:t>
            </a:r>
          </a:p>
          <a:p>
            <a:pPr>
              <a:lnSpc>
                <a:spcPct val="90000"/>
              </a:lnSpc>
            </a:pPr>
            <a:endParaRPr lang="cs-CZ" sz="500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735D7FAF-2392-12D2-3BBD-E16BC411B5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12316" y="1468024"/>
            <a:ext cx="4297680" cy="1557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8E9F19C-9207-84EE-FAEF-04D0E0100C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6393" y="1468024"/>
            <a:ext cx="4753623" cy="1557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562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Zástupný obsah 2">
            <a:extLst>
              <a:ext uri="{FF2B5EF4-FFF2-40B4-BE49-F238E27FC236}">
                <a16:creationId xmlns:a16="http://schemas.microsoft.com/office/drawing/2014/main" id="{96C798FB-0081-4F73-6767-5C5B6AFDF7F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1185049"/>
              </p:ext>
            </p:extLst>
          </p:nvPr>
        </p:nvGraphicFramePr>
        <p:xfrm>
          <a:off x="965200" y="2909358"/>
          <a:ext cx="10261600" cy="31077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Pravouholník 2">
            <a:extLst>
              <a:ext uri="{FF2B5EF4-FFF2-40B4-BE49-F238E27FC236}">
                <a16:creationId xmlns:a16="http://schemas.microsoft.com/office/drawing/2014/main" id="{069668F5-9372-6759-3AFC-2BB4E7E833F8}"/>
              </a:ext>
            </a:extLst>
          </p:cNvPr>
          <p:cNvSpPr/>
          <p:nvPr/>
        </p:nvSpPr>
        <p:spPr>
          <a:xfrm>
            <a:off x="-1" y="-260942"/>
            <a:ext cx="12192000" cy="2281471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473DAD0A-14BB-FD2A-402E-8DD2C6C5A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5" y="285433"/>
            <a:ext cx="7729728" cy="1188720"/>
          </a:xfrm>
          <a:noFill/>
          <a:ln w="28575"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cs-CZ" b="1" dirty="0">
                <a:solidFill>
                  <a:schemeClr val="bg1"/>
                </a:solidFill>
              </a:rPr>
              <a:t>Recyklovatelná fólie pro popcorn </a:t>
            </a:r>
            <a:r>
              <a:rPr lang="cs-CZ" b="1" dirty="0" err="1">
                <a:solidFill>
                  <a:schemeClr val="bg1"/>
                </a:solidFill>
              </a:rPr>
              <a:t>Hopi</a:t>
            </a:r>
            <a:r>
              <a:rPr lang="cs-CZ" b="1" dirty="0">
                <a:solidFill>
                  <a:schemeClr val="bg1"/>
                </a:solidFill>
              </a:rPr>
              <a:t> Popi</a:t>
            </a:r>
          </a:p>
        </p:txBody>
      </p:sp>
    </p:spTree>
    <p:extLst>
      <p:ext uri="{BB962C8B-B14F-4D97-AF65-F5344CB8AC3E}">
        <p14:creationId xmlns:p14="http://schemas.microsoft.com/office/powerpoint/2010/main" val="1657499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1660E788-AFA9-4A1B-9991-6AA74632A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89698BB-444B-6E76-CB81-C7DBBB56E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7"/>
            <a:ext cx="3363974" cy="1728044"/>
          </a:xfrm>
          <a:noFill/>
          <a:ln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r>
              <a:rPr lang="cs-CZ" b="1" dirty="0">
                <a:solidFill>
                  <a:schemeClr val="bg1"/>
                </a:solidFill>
              </a:rPr>
              <a:t>OTK </a:t>
            </a:r>
            <a:r>
              <a:rPr lang="cs-CZ" b="1" dirty="0" err="1">
                <a:solidFill>
                  <a:schemeClr val="bg1"/>
                </a:solidFill>
              </a:rPr>
              <a:t>Printing</a:t>
            </a:r>
            <a:r>
              <a:rPr lang="cs-CZ" b="1" dirty="0">
                <a:solidFill>
                  <a:schemeClr val="bg1"/>
                </a:solidFill>
              </a:rPr>
              <a:t> &amp; </a:t>
            </a:r>
            <a:r>
              <a:rPr lang="cs-CZ" b="1" dirty="0" err="1">
                <a:solidFill>
                  <a:schemeClr val="bg1"/>
                </a:solidFill>
              </a:rPr>
              <a:t>Packaging</a:t>
            </a:r>
            <a:r>
              <a:rPr lang="cs-CZ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DA37D8E-4D00-9104-A6FB-10090C9CD1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8" y="2638044"/>
            <a:ext cx="3776132" cy="3415622"/>
          </a:xfrm>
        </p:spPr>
        <p:txBody>
          <a:bodyPr>
            <a:normAutofit/>
          </a:bodyPr>
          <a:lstStyle/>
          <a:p>
            <a:r>
              <a:rPr lang="fi-FI" sz="2400" dirty="0">
                <a:solidFill>
                  <a:schemeClr val="bg1"/>
                </a:solidFill>
              </a:rPr>
              <a:t>146 let odbornosti v oblasti tisku</a:t>
            </a:r>
            <a:endParaRPr lang="cs-CZ" sz="2400" dirty="0">
              <a:solidFill>
                <a:schemeClr val="bg1"/>
              </a:solidFill>
            </a:endParaRPr>
          </a:p>
          <a:p>
            <a:r>
              <a:rPr lang="cs-CZ" sz="2400" dirty="0">
                <a:solidFill>
                  <a:schemeClr val="bg1"/>
                </a:solidFill>
              </a:rPr>
              <a:t>830 spokojených klientů po celém světě</a:t>
            </a:r>
          </a:p>
          <a:p>
            <a:r>
              <a:rPr lang="pl-PL" sz="2400" dirty="0">
                <a:solidFill>
                  <a:schemeClr val="bg1"/>
                </a:solidFill>
              </a:rPr>
              <a:t>100 mil. m2 vytisknutých materiálů za rok 2024</a:t>
            </a:r>
            <a:endParaRPr lang="cs-CZ" sz="2400" dirty="0">
              <a:solidFill>
                <a:schemeClr val="bg1"/>
              </a:solidFill>
            </a:endParaRPr>
          </a:p>
        </p:txBody>
      </p:sp>
      <p:pic>
        <p:nvPicPr>
          <p:cNvPr id="4" name="Picture 1" descr="Obsah obrázku snímek obrazovky, Barevnost&#10;&#10;Obsah generovaný pomocí AI může být nesprávný.">
            <a:extLst>
              <a:ext uri="{FF2B5EF4-FFF2-40B4-BE49-F238E27FC236}">
                <a16:creationId xmlns:a16="http://schemas.microsoft.com/office/drawing/2014/main" id="{5D80ED5D-1E74-0A34-322F-268CDC9D4A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414"/>
          <a:stretch>
            <a:fillRect/>
          </a:stretch>
        </p:blipFill>
        <p:spPr bwMode="auto">
          <a:xfrm>
            <a:off x="5297763" y="2469556"/>
            <a:ext cx="6250769" cy="1758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3859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Zástupný obsah 2">
            <a:extLst>
              <a:ext uri="{FF2B5EF4-FFF2-40B4-BE49-F238E27FC236}">
                <a16:creationId xmlns:a16="http://schemas.microsoft.com/office/drawing/2014/main" id="{AB897A54-1A10-8027-962E-579147CD0CC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0367015"/>
              </p:ext>
            </p:extLst>
          </p:nvPr>
        </p:nvGraphicFramePr>
        <p:xfrm>
          <a:off x="2507225" y="935849"/>
          <a:ext cx="9556956" cy="55763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4">
            <a:extLst>
              <a:ext uri="{FF2B5EF4-FFF2-40B4-BE49-F238E27FC236}">
                <a16:creationId xmlns:a16="http://schemas.microsoft.com/office/drawing/2014/main" id="{364F5946-69F1-5328-EA0C-B13C3CEE96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8F2F0E3-45B0-37B8-926F-76AC04E0FE89}"/>
              </a:ext>
            </a:extLst>
          </p:cNvPr>
          <p:cNvSpPr txBox="1"/>
          <p:nvPr/>
        </p:nvSpPr>
        <p:spPr>
          <a:xfrm>
            <a:off x="5007954" y="6142858"/>
            <a:ext cx="2675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BIO Popcorn</a:t>
            </a:r>
            <a:endParaRPr lang="cs-CZ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348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DC4F8A-5118-5877-489C-558B540DB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1660E788-AFA9-4A1B-9991-6AA74632A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54465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2B84B82F-6B3F-816A-9A55-CA81CF1F1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6" y="643467"/>
            <a:ext cx="6242719" cy="1728044"/>
          </a:xfrm>
          <a:noFill/>
          <a:ln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r>
              <a:rPr lang="cs-CZ" b="1" dirty="0">
                <a:solidFill>
                  <a:schemeClr val="bg1"/>
                </a:solidFill>
              </a:rPr>
              <a:t>Klíčová inovace: </a:t>
            </a:r>
            <a:r>
              <a:rPr lang="cs-CZ" dirty="0">
                <a:solidFill>
                  <a:schemeClr val="bg1"/>
                </a:solidFill>
              </a:rPr>
              <a:t>Duplexová fólie s </a:t>
            </a:r>
            <a:r>
              <a:rPr lang="cs-CZ" dirty="0" err="1">
                <a:solidFill>
                  <a:schemeClr val="bg1"/>
                </a:solidFill>
              </a:rPr>
              <a:t>Aloxem</a:t>
            </a:r>
            <a:br>
              <a:rPr lang="cs-CZ" dirty="0">
                <a:solidFill>
                  <a:schemeClr val="bg1"/>
                </a:solidFill>
              </a:rPr>
            </a:br>
            <a:r>
              <a:rPr lang="cs-CZ" b="1" dirty="0">
                <a:solidFill>
                  <a:schemeClr val="bg1"/>
                </a:solidFill>
              </a:rPr>
              <a:t>BOPP20 + BOPP18 </a:t>
            </a:r>
            <a:r>
              <a:rPr lang="cs-CZ" b="1" dirty="0" err="1">
                <a:solidFill>
                  <a:schemeClr val="bg1"/>
                </a:solidFill>
              </a:rPr>
              <a:t>AlOX</a:t>
            </a:r>
            <a:endParaRPr lang="cs-CZ" b="1" dirty="0">
              <a:solidFill>
                <a:schemeClr val="bg1"/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F08E0EF-9D75-3E3C-28AB-DA65A7BA41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2638043"/>
            <a:ext cx="6242715" cy="3855889"/>
          </a:xfrm>
        </p:spPr>
        <p:txBody>
          <a:bodyPr>
            <a:normAutofit/>
          </a:bodyPr>
          <a:lstStyle/>
          <a:p>
            <a:r>
              <a:rPr lang="cs-CZ" b="1" dirty="0" err="1">
                <a:solidFill>
                  <a:schemeClr val="bg1"/>
                </a:solidFill>
              </a:rPr>
              <a:t>Jednodruhové</a:t>
            </a:r>
            <a:r>
              <a:rPr lang="cs-CZ" b="1" dirty="0">
                <a:solidFill>
                  <a:schemeClr val="bg1"/>
                </a:solidFill>
              </a:rPr>
              <a:t> složení pro snadnou recyklaci</a:t>
            </a:r>
            <a:endParaRPr lang="cs-CZ" dirty="0">
              <a:solidFill>
                <a:schemeClr val="bg1"/>
              </a:solidFill>
            </a:endParaRPr>
          </a:p>
          <a:p>
            <a:r>
              <a:rPr lang="cs-CZ" b="1" dirty="0">
                <a:solidFill>
                  <a:schemeClr val="bg1"/>
                </a:solidFill>
              </a:rPr>
              <a:t>Duplexová fólie:</a:t>
            </a:r>
            <a:r>
              <a:rPr lang="cs-CZ" dirty="0">
                <a:solidFill>
                  <a:schemeClr val="bg1"/>
                </a:solidFill>
              </a:rPr>
              <a:t> Vyvinuta pro optimální výkon a ekologickou šetrnost.</a:t>
            </a:r>
          </a:p>
          <a:p>
            <a:r>
              <a:rPr lang="cs-CZ" b="1" dirty="0" err="1">
                <a:solidFill>
                  <a:schemeClr val="bg1"/>
                </a:solidFill>
              </a:rPr>
              <a:t>Jednodruhové</a:t>
            </a:r>
            <a:r>
              <a:rPr lang="cs-CZ" b="1" dirty="0">
                <a:solidFill>
                  <a:schemeClr val="bg1"/>
                </a:solidFill>
              </a:rPr>
              <a:t> složení:</a:t>
            </a:r>
            <a:r>
              <a:rPr lang="cs-CZ" dirty="0">
                <a:solidFill>
                  <a:schemeClr val="bg1"/>
                </a:solidFill>
              </a:rPr>
              <a:t> Kritické pro skutečnou recyklovatelnost. Umožňuje snadné třídění a zpracování v recyklačních systémech.</a:t>
            </a:r>
            <a:endParaRPr lang="cs-CZ" b="1" dirty="0">
              <a:solidFill>
                <a:schemeClr val="bg1"/>
              </a:solidFill>
            </a:endParaRPr>
          </a:p>
          <a:p>
            <a:r>
              <a:rPr lang="cs-CZ" b="1" dirty="0">
                <a:solidFill>
                  <a:schemeClr val="bg1"/>
                </a:solidFill>
              </a:rPr>
              <a:t>Transparentní vrstva oxidu hliníku (</a:t>
            </a:r>
            <a:r>
              <a:rPr lang="cs-CZ" b="1" dirty="0" err="1">
                <a:solidFill>
                  <a:schemeClr val="bg1"/>
                </a:solidFill>
              </a:rPr>
              <a:t>Alox</a:t>
            </a:r>
            <a:r>
              <a:rPr lang="cs-CZ" b="1" dirty="0">
                <a:solidFill>
                  <a:schemeClr val="bg1"/>
                </a:solidFill>
              </a:rPr>
              <a:t>):</a:t>
            </a:r>
            <a:endParaRPr lang="cs-CZ" dirty="0">
              <a:solidFill>
                <a:schemeClr val="bg1"/>
              </a:solidFill>
            </a:endParaRPr>
          </a:p>
          <a:p>
            <a:pPr lvl="1"/>
            <a:r>
              <a:rPr lang="cs-CZ" dirty="0">
                <a:solidFill>
                  <a:schemeClr val="bg1"/>
                </a:solidFill>
              </a:rPr>
              <a:t>Inovativní bariérová vrstva.</a:t>
            </a:r>
          </a:p>
          <a:p>
            <a:pPr lvl="1"/>
            <a:r>
              <a:rPr lang="cs-CZ" dirty="0">
                <a:solidFill>
                  <a:schemeClr val="bg1"/>
                </a:solidFill>
              </a:rPr>
              <a:t>Nahrazuje tradiční metalické vrstvy, aniž by znečišťovala recyklát.</a:t>
            </a:r>
          </a:p>
          <a:p>
            <a:r>
              <a:rPr lang="cs-CZ" b="1" dirty="0">
                <a:solidFill>
                  <a:schemeClr val="bg1"/>
                </a:solidFill>
              </a:rPr>
              <a:t>Ocenění v soutěži obal roku 2025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2686CCB2-0EB1-F3EF-03DA-5A4FD2DCF2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9870" y="1057947"/>
            <a:ext cx="3428662" cy="4541275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14B9025A-7E91-669F-62DF-70E33BF5C1B1}"/>
              </a:ext>
            </a:extLst>
          </p:cNvPr>
          <p:cNvSpPr txBox="1"/>
          <p:nvPr/>
        </p:nvSpPr>
        <p:spPr>
          <a:xfrm>
            <a:off x="7840133" y="5969000"/>
            <a:ext cx="398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i="1" dirty="0"/>
              <a:t>*Grafický design by Veronika </a:t>
            </a:r>
            <a:r>
              <a:rPr lang="cs-CZ" i="1" dirty="0" err="1"/>
              <a:t>Kružliaková</a:t>
            </a:r>
            <a:r>
              <a:rPr lang="cs-CZ" i="1" dirty="0"/>
              <a:t>, grafický designer pro </a:t>
            </a:r>
            <a:r>
              <a:rPr lang="cs-CZ" i="1" dirty="0" err="1"/>
              <a:t>Hopi</a:t>
            </a:r>
            <a:r>
              <a:rPr lang="cs-CZ" i="1" dirty="0"/>
              <a:t> popi</a:t>
            </a:r>
          </a:p>
        </p:txBody>
      </p:sp>
    </p:spTree>
    <p:extLst>
      <p:ext uri="{BB962C8B-B14F-4D97-AF65-F5344CB8AC3E}">
        <p14:creationId xmlns:p14="http://schemas.microsoft.com/office/powerpoint/2010/main" val="2985024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BD0EBD99-0DCD-2494-D022-AF8767B3CF3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81134" y="1559052"/>
            <a:ext cx="6510866" cy="5257525"/>
          </a:xfrm>
          <a:prstGeom prst="rect">
            <a:avLst/>
          </a:prstGeom>
        </p:spPr>
      </p:pic>
      <p:sp>
        <p:nvSpPr>
          <p:cNvPr id="4" name="Pravouholník 3">
            <a:extLst>
              <a:ext uri="{FF2B5EF4-FFF2-40B4-BE49-F238E27FC236}">
                <a16:creationId xmlns:a16="http://schemas.microsoft.com/office/drawing/2014/main" id="{E70AEA5B-562D-067E-80FD-E258538742B2}"/>
              </a:ext>
            </a:extLst>
          </p:cNvPr>
          <p:cNvSpPr/>
          <p:nvPr/>
        </p:nvSpPr>
        <p:spPr>
          <a:xfrm>
            <a:off x="-1" y="-260942"/>
            <a:ext cx="12192000" cy="2281471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0CD4C508-D2B3-2FE7-C63A-940B46F25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5" y="329631"/>
            <a:ext cx="7729728" cy="1188720"/>
          </a:xfrm>
          <a:noFill/>
          <a:ln w="28575"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pl-PL" sz="2400" b="1" dirty="0">
                <a:solidFill>
                  <a:schemeClr val="bg1"/>
                </a:solidFill>
              </a:rPr>
              <a:t>Detailní pohled NA FóLII PP Alox</a:t>
            </a:r>
            <a:endParaRPr lang="cs-CZ" sz="2400" b="1" dirty="0">
              <a:solidFill>
                <a:schemeClr val="bg1"/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2ECC5CB-FBFF-3B11-6B10-CB56F2EA7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319" y="2328334"/>
            <a:ext cx="10808547" cy="3411694"/>
          </a:xfrm>
        </p:spPr>
        <p:txBody>
          <a:bodyPr>
            <a:normAutofit fontScale="92500" lnSpcReduction="20000"/>
          </a:bodyPr>
          <a:lstStyle/>
          <a:p>
            <a:r>
              <a:rPr lang="cs-CZ" sz="3100" b="1" dirty="0"/>
              <a:t>Jak funguje oxid hliníku jako bariéra:</a:t>
            </a:r>
          </a:p>
          <a:p>
            <a:r>
              <a:rPr lang="cs-CZ" sz="2300" b="1" dirty="0"/>
              <a:t>Co je </a:t>
            </a:r>
            <a:r>
              <a:rPr lang="cs-CZ" sz="2300" b="1" dirty="0" err="1"/>
              <a:t>Alox</a:t>
            </a:r>
            <a:r>
              <a:rPr lang="cs-CZ" sz="2300" b="1" dirty="0"/>
              <a:t>?</a:t>
            </a:r>
            <a:r>
              <a:rPr lang="cs-CZ" sz="2300" dirty="0"/>
              <a:t> Tenká, transparentní vrstva oxidu hliníku (Al2​O3​), která se nanáší na fólii.</a:t>
            </a:r>
          </a:p>
          <a:p>
            <a:r>
              <a:rPr lang="cs-CZ" sz="2200" b="1" dirty="0"/>
              <a:t>Proces nanášení:</a:t>
            </a:r>
            <a:r>
              <a:rPr lang="cs-CZ" sz="2200" dirty="0"/>
              <a:t> </a:t>
            </a:r>
            <a:r>
              <a:rPr lang="cs-CZ" sz="2200" dirty="0" err="1"/>
              <a:t>Alox</a:t>
            </a:r>
            <a:r>
              <a:rPr lang="cs-CZ" sz="2200" dirty="0"/>
              <a:t> se aplikuje technologií vakuové depozice (PVD - </a:t>
            </a:r>
            <a:r>
              <a:rPr lang="cs-CZ" sz="2200" dirty="0" err="1"/>
              <a:t>Physical</a:t>
            </a:r>
            <a:r>
              <a:rPr lang="cs-CZ" sz="2200" dirty="0"/>
              <a:t> </a:t>
            </a:r>
            <a:r>
              <a:rPr lang="cs-CZ" sz="2200" dirty="0" err="1"/>
              <a:t>Vapor</a:t>
            </a:r>
            <a:r>
              <a:rPr lang="cs-CZ" sz="2200" dirty="0"/>
              <a:t> </a:t>
            </a:r>
            <a:r>
              <a:rPr lang="cs-CZ" sz="2200" dirty="0" err="1"/>
              <a:t>Deposition</a:t>
            </a:r>
            <a:r>
              <a:rPr lang="cs-CZ" sz="2200" dirty="0"/>
              <a:t>), kde je hliník odpařen a v oxidující atmosféře se usadí jako průhledná vrstva oxidu hliníku.</a:t>
            </a:r>
          </a:p>
          <a:p>
            <a:r>
              <a:rPr lang="cs-CZ" sz="2200" b="1" dirty="0"/>
              <a:t>Klíčové vlastnosti:</a:t>
            </a:r>
            <a:endParaRPr lang="cs-CZ" sz="2200" dirty="0"/>
          </a:p>
          <a:p>
            <a:pPr lvl="1"/>
            <a:r>
              <a:rPr lang="cs-CZ" b="1" dirty="0"/>
              <a:t>Vysoká bariéra:</a:t>
            </a:r>
            <a:r>
              <a:rPr lang="cs-CZ" dirty="0"/>
              <a:t> Efektivně blokuje průnik kyslíku a vlhkosti k produktu.</a:t>
            </a:r>
          </a:p>
          <a:p>
            <a:pPr lvl="1"/>
            <a:r>
              <a:rPr lang="cs-CZ" b="1" dirty="0"/>
              <a:t>Transparentnost:</a:t>
            </a:r>
            <a:r>
              <a:rPr lang="cs-CZ" dirty="0"/>
              <a:t> Na rozdíl od metalických vrstev je </a:t>
            </a:r>
            <a:r>
              <a:rPr lang="cs-CZ" dirty="0" err="1"/>
              <a:t>Alox</a:t>
            </a:r>
            <a:r>
              <a:rPr lang="cs-CZ" dirty="0"/>
              <a:t> opticky průhledný, což umožňuje vizuální kontakt s produktem.</a:t>
            </a:r>
          </a:p>
          <a:p>
            <a:pPr lvl="1"/>
            <a:r>
              <a:rPr lang="cs-CZ" b="1" dirty="0"/>
              <a:t>Recyklovatelnost:</a:t>
            </a:r>
            <a:r>
              <a:rPr lang="cs-CZ" dirty="0"/>
              <a:t> Vrstva </a:t>
            </a:r>
            <a:r>
              <a:rPr lang="cs-CZ" dirty="0" err="1"/>
              <a:t>Aloxu</a:t>
            </a:r>
            <a:r>
              <a:rPr lang="cs-CZ" dirty="0"/>
              <a:t> je tak tenká, že při recyklaci obalu neovlivňuje kvalitu recyklátu a chová se jako inertní plnivo. Neobsahuje těžké kovy.</a:t>
            </a:r>
          </a:p>
          <a:p>
            <a:pPr lvl="1"/>
            <a:r>
              <a:rPr lang="cs-CZ" b="1" dirty="0"/>
              <a:t>Bezpečnost:</a:t>
            </a:r>
            <a:r>
              <a:rPr lang="cs-CZ" dirty="0"/>
              <a:t> Materiál je inertní a bezpečný pro kontakt s potravinami.</a:t>
            </a:r>
          </a:p>
          <a:p>
            <a:endParaRPr lang="cs-CZ" dirty="0"/>
          </a:p>
        </p:txBody>
      </p:sp>
      <p:graphicFrame>
        <p:nvGraphicFramePr>
          <p:cNvPr id="6" name="Tabulka 5">
            <a:extLst>
              <a:ext uri="{FF2B5EF4-FFF2-40B4-BE49-F238E27FC236}">
                <a16:creationId xmlns:a16="http://schemas.microsoft.com/office/drawing/2014/main" id="{9AC446FC-34BB-0A94-5A23-F3E74550CE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5961359"/>
              </p:ext>
            </p:extLst>
          </p:nvPr>
        </p:nvGraphicFramePr>
        <p:xfrm>
          <a:off x="655320" y="5893308"/>
          <a:ext cx="10881360" cy="7389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21555">
                  <a:extLst>
                    <a:ext uri="{9D8B030D-6E8A-4147-A177-3AD203B41FA5}">
                      <a16:colId xmlns:a16="http://schemas.microsoft.com/office/drawing/2014/main" val="1757187205"/>
                    </a:ext>
                  </a:extLst>
                </a:gridCol>
                <a:gridCol w="1282197">
                  <a:extLst>
                    <a:ext uri="{9D8B030D-6E8A-4147-A177-3AD203B41FA5}">
                      <a16:colId xmlns:a16="http://schemas.microsoft.com/office/drawing/2014/main" val="1360465445"/>
                    </a:ext>
                  </a:extLst>
                </a:gridCol>
                <a:gridCol w="1568094">
                  <a:extLst>
                    <a:ext uri="{9D8B030D-6E8A-4147-A177-3AD203B41FA5}">
                      <a16:colId xmlns:a16="http://schemas.microsoft.com/office/drawing/2014/main" val="3289091052"/>
                    </a:ext>
                  </a:extLst>
                </a:gridCol>
                <a:gridCol w="952985">
                  <a:extLst>
                    <a:ext uri="{9D8B030D-6E8A-4147-A177-3AD203B41FA5}">
                      <a16:colId xmlns:a16="http://schemas.microsoft.com/office/drawing/2014/main" val="3231879636"/>
                    </a:ext>
                  </a:extLst>
                </a:gridCol>
                <a:gridCol w="1983942">
                  <a:extLst>
                    <a:ext uri="{9D8B030D-6E8A-4147-A177-3AD203B41FA5}">
                      <a16:colId xmlns:a16="http://schemas.microsoft.com/office/drawing/2014/main" val="3807625663"/>
                    </a:ext>
                  </a:extLst>
                </a:gridCol>
                <a:gridCol w="1637403">
                  <a:extLst>
                    <a:ext uri="{9D8B030D-6E8A-4147-A177-3AD203B41FA5}">
                      <a16:colId xmlns:a16="http://schemas.microsoft.com/office/drawing/2014/main" val="1404546898"/>
                    </a:ext>
                  </a:extLst>
                </a:gridCol>
                <a:gridCol w="1048284">
                  <a:extLst>
                    <a:ext uri="{9D8B030D-6E8A-4147-A177-3AD203B41FA5}">
                      <a16:colId xmlns:a16="http://schemas.microsoft.com/office/drawing/2014/main" val="2438604684"/>
                    </a:ext>
                  </a:extLst>
                </a:gridCol>
                <a:gridCol w="1186900">
                  <a:extLst>
                    <a:ext uri="{9D8B030D-6E8A-4147-A177-3AD203B41FA5}">
                      <a16:colId xmlns:a16="http://schemas.microsoft.com/office/drawing/2014/main" val="821824680"/>
                    </a:ext>
                  </a:extLst>
                </a:gridCol>
              </a:tblGrid>
              <a:tr h="242402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cs-CZ" sz="1200" b="1" u="none" strike="noStrike" dirty="0">
                          <a:effectLst/>
                        </a:rPr>
                        <a:t>Vrstva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93" marR="3693" marT="3693" marB="0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cs-CZ" sz="1200" b="1" u="none" strike="noStrike" dirty="0">
                          <a:effectLst/>
                        </a:rPr>
                        <a:t>Recyklovatelnost v PP proudu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93" marR="3693" marT="3693" marB="0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cs-CZ" sz="1200" b="1" u="none" strike="noStrike" dirty="0">
                          <a:effectLst/>
                        </a:rPr>
                        <a:t>Doporučený max. podíl (hmotnostní)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93" marR="3693" marT="3693" marB="0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cs-CZ" sz="1200" b="1" u="none" strike="noStrike" dirty="0">
                          <a:effectLst/>
                        </a:rPr>
                        <a:t>Typická tloušťka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93" marR="3693" marT="3693" marB="0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pl-PL" sz="1200" b="1" u="none" strike="noStrike" dirty="0">
                          <a:effectLst/>
                        </a:rPr>
                        <a:t>OTR (23°C, 50% RH)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93" marR="3693" marT="3693" marB="0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cs-CZ" sz="1200" b="1" u="none" strike="noStrike" dirty="0">
                          <a:effectLst/>
                        </a:rPr>
                        <a:t>WVTR (38°C, 90% RH)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93" marR="3693" marT="3693" marB="0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cs-CZ" sz="1200" b="1" u="none" strike="noStrike" dirty="0">
                          <a:effectLst/>
                        </a:rPr>
                        <a:t>Bariéra světla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93" marR="3693" marT="3693" marB="0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cs-CZ" sz="1200" b="1" u="none" strike="noStrike" dirty="0">
                          <a:effectLst/>
                        </a:rPr>
                        <a:t>Optická čirost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93" marR="3693" marT="3693" marB="0"/>
                </a:tc>
                <a:extLst>
                  <a:ext uri="{0D108BD9-81ED-4DB2-BD59-A6C34878D82A}">
                    <a16:rowId xmlns:a16="http://schemas.microsoft.com/office/drawing/2014/main" val="2158541731"/>
                  </a:ext>
                </a:extLst>
              </a:tr>
              <a:tr h="3949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u="none" strike="noStrike" dirty="0" err="1">
                          <a:effectLst/>
                        </a:rPr>
                        <a:t>AlOx</a:t>
                      </a:r>
                      <a:r>
                        <a:rPr lang="cs-CZ" sz="1200" u="none" strike="noStrike" dirty="0">
                          <a:effectLst/>
                        </a:rPr>
                        <a:t> (oxid hlinitý)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93" marR="3693" marT="3693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u="none" strike="noStrike" dirty="0">
                          <a:effectLst/>
                        </a:rPr>
                        <a:t>ANO (nano-tenká)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93" marR="3693" marT="3693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u="none" strike="noStrike" dirty="0">
                          <a:effectLst/>
                        </a:rPr>
                        <a:t>&lt;&lt;1 % (nano povlak)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93" marR="3693" marT="3693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u="none" strike="noStrike" dirty="0">
                          <a:effectLst/>
                        </a:rPr>
                        <a:t>30–100 </a:t>
                      </a:r>
                      <a:r>
                        <a:rPr lang="cs-CZ" sz="1200" u="none" strike="noStrike" dirty="0" err="1">
                          <a:effectLst/>
                        </a:rPr>
                        <a:t>nm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93" marR="3693" marT="3693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u="none" strike="noStrike" dirty="0">
                          <a:effectLst/>
                        </a:rPr>
                        <a:t>&lt; 1 cm³/m²·day (</a:t>
                      </a:r>
                      <a:r>
                        <a:rPr lang="en-US" sz="1200" u="none" strike="noStrike" dirty="0" err="1">
                          <a:effectLst/>
                        </a:rPr>
                        <a:t>výborná</a:t>
                      </a:r>
                      <a:r>
                        <a:rPr lang="en-US" sz="1200" u="none" strike="noStrike" dirty="0">
                          <a:effectLst/>
                        </a:rPr>
                        <a:t>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93" marR="3693" marT="3693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u="none" strike="noStrike" dirty="0">
                          <a:effectLst/>
                        </a:rPr>
                        <a:t>&lt; 1 g/m²·day (</a:t>
                      </a:r>
                      <a:r>
                        <a:rPr lang="en-US" sz="1200" u="none" strike="noStrike" dirty="0" err="1">
                          <a:effectLst/>
                        </a:rPr>
                        <a:t>výborná</a:t>
                      </a:r>
                      <a:r>
                        <a:rPr lang="en-US" sz="1200" u="none" strike="noStrike" dirty="0">
                          <a:effectLst/>
                        </a:rPr>
                        <a:t>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93" marR="3693" marT="3693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u="none" strike="noStrike" dirty="0">
                          <a:effectLst/>
                        </a:rPr>
                        <a:t>Nízká (transparentní)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93" marR="3693" marT="3693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u="none" strike="noStrike" dirty="0">
                          <a:effectLst/>
                        </a:rPr>
                        <a:t>Vysoká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93" marR="3693" marT="3693" marB="0" anchor="b"/>
                </a:tc>
                <a:extLst>
                  <a:ext uri="{0D108BD9-81ED-4DB2-BD59-A6C34878D82A}">
                    <a16:rowId xmlns:a16="http://schemas.microsoft.com/office/drawing/2014/main" val="32059346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2323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ravouholník 28">
            <a:extLst>
              <a:ext uri="{FF2B5EF4-FFF2-40B4-BE49-F238E27FC236}">
                <a16:creationId xmlns:a16="http://schemas.microsoft.com/office/drawing/2014/main" id="{AE0977D8-F45B-E134-0C5B-0B3DCF258A11}"/>
              </a:ext>
            </a:extLst>
          </p:cNvPr>
          <p:cNvSpPr/>
          <p:nvPr/>
        </p:nvSpPr>
        <p:spPr>
          <a:xfrm>
            <a:off x="7583424" y="0"/>
            <a:ext cx="4608576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1" name="Pravouholník 20">
            <a:extLst>
              <a:ext uri="{FF2B5EF4-FFF2-40B4-BE49-F238E27FC236}">
                <a16:creationId xmlns:a16="http://schemas.microsoft.com/office/drawing/2014/main" id="{86CA3D38-449A-D276-C2C4-0FF2D376A8F5}"/>
              </a:ext>
            </a:extLst>
          </p:cNvPr>
          <p:cNvSpPr/>
          <p:nvPr/>
        </p:nvSpPr>
        <p:spPr>
          <a:xfrm>
            <a:off x="0" y="0"/>
            <a:ext cx="7583424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F7E754A-BE53-52F5-4B3A-1DC11B8402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692" y="2411984"/>
            <a:ext cx="5999988" cy="3640667"/>
          </a:xfrm>
        </p:spPr>
        <p:txBody>
          <a:bodyPr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sk-SK" altLang="sk-SK" sz="2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Hygroskopická škrobová </a:t>
            </a:r>
            <a:r>
              <a:rPr lang="sk-SK" altLang="sk-SK" sz="20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struktura</a:t>
            </a:r>
            <a:r>
              <a:rPr lang="sk-SK" altLang="sk-SK" sz="2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: </a:t>
            </a:r>
            <a:r>
              <a:rPr lang="sk-SK" altLang="sk-SK" sz="20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Porézní</a:t>
            </a:r>
            <a:r>
              <a:rPr lang="sk-SK" altLang="sk-SK" sz="2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škrobové </a:t>
            </a:r>
            <a:r>
              <a:rPr lang="sk-SK" altLang="sk-SK" sz="20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jádro</a:t>
            </a:r>
            <a:r>
              <a:rPr lang="sk-SK" altLang="sk-SK" sz="2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je bohaté na </a:t>
            </a:r>
            <a:r>
              <a:rPr lang="sk-SK" altLang="sk-SK" sz="20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hydroxylové</a:t>
            </a:r>
            <a:r>
              <a:rPr lang="sk-SK" altLang="sk-SK" sz="2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skupiny, </a:t>
            </a:r>
            <a:r>
              <a:rPr lang="sk-SK" altLang="sk-SK" sz="20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které</a:t>
            </a:r>
            <a:r>
              <a:rPr lang="sk-SK" altLang="sk-SK" sz="2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sk-SK" altLang="sk-SK" sz="20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snadno</a:t>
            </a:r>
            <a:r>
              <a:rPr lang="sk-SK" altLang="sk-SK" sz="2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sk-SK" altLang="sk-SK" sz="20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vytvářejí</a:t>
            </a:r>
            <a:r>
              <a:rPr lang="sk-SK" altLang="sk-SK" sz="2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vodíkové </a:t>
            </a:r>
            <a:r>
              <a:rPr lang="sk-SK" altLang="sk-SK" sz="20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vazby</a:t>
            </a:r>
            <a:r>
              <a:rPr lang="sk-SK" altLang="sk-SK" sz="2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s molekulami vody </a:t>
            </a:r>
            <a:r>
              <a:rPr lang="sk-SK" altLang="sk-SK" sz="20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ze</a:t>
            </a:r>
            <a:r>
              <a:rPr lang="sk-SK" altLang="sk-SK" sz="2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vzduchu.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sk-SK" altLang="sk-SK" sz="20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sk-SK" altLang="sk-SK" sz="2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i malé </a:t>
            </a:r>
            <a:r>
              <a:rPr lang="sk-SK" altLang="sk-SK" sz="20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množství</a:t>
            </a:r>
            <a:r>
              <a:rPr lang="sk-SK" altLang="sk-SK" sz="2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vlhkosti </a:t>
            </a:r>
            <a:r>
              <a:rPr lang="sk-SK" altLang="sk-SK" sz="20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mění</a:t>
            </a:r>
            <a:r>
              <a:rPr lang="sk-SK" altLang="sk-SK" sz="2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sk-SK" altLang="sk-SK" sz="20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texturu</a:t>
            </a:r>
            <a:r>
              <a:rPr lang="sk-SK" altLang="sk-SK" sz="2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na </a:t>
            </a:r>
            <a:r>
              <a:rPr lang="sk-SK" altLang="sk-SK" sz="20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měkkou</a:t>
            </a:r>
            <a:r>
              <a:rPr lang="sk-SK" altLang="sk-SK" sz="2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sk-SK" altLang="sk-SK" sz="2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  a gumovitou.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sk-SK" altLang="sk-SK" sz="20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sk-SK" altLang="sk-SK" sz="2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Expandovaná </a:t>
            </a:r>
            <a:r>
              <a:rPr lang="sk-SK" altLang="sk-SK" sz="20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pěnová</a:t>
            </a:r>
            <a:r>
              <a:rPr lang="sk-SK" altLang="sk-SK" sz="2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sk-SK" altLang="sk-SK" sz="20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struktura</a:t>
            </a:r>
            <a:r>
              <a:rPr lang="sk-SK" altLang="sk-SK" sz="2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poskytuje obrovský povrch </a:t>
            </a:r>
            <a:r>
              <a:rPr lang="sk-SK" altLang="sk-SK" sz="20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vzhledem</a:t>
            </a:r>
            <a:r>
              <a:rPr lang="sk-SK" altLang="sk-SK" sz="2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k hmotnosti, </a:t>
            </a:r>
            <a:r>
              <a:rPr lang="sk-SK" altLang="sk-SK" sz="20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což</a:t>
            </a:r>
            <a:r>
              <a:rPr lang="sk-SK" altLang="sk-SK" sz="2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sk-SK" altLang="sk-SK" sz="20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výrazně</a:t>
            </a:r>
            <a:r>
              <a:rPr lang="sk-SK" altLang="sk-SK" sz="2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sk-SK" altLang="sk-SK" sz="20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urychluje</a:t>
            </a:r>
            <a:r>
              <a:rPr lang="sk-SK" altLang="sk-SK" sz="2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sk-SK" altLang="sk-SK" sz="20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pohlcování</a:t>
            </a:r>
            <a:r>
              <a:rPr lang="sk-SK" altLang="sk-SK" sz="2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vlhkosti oproti </a:t>
            </a:r>
            <a:r>
              <a:rPr lang="sk-SK" altLang="sk-SK" sz="20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jiným</a:t>
            </a:r>
            <a:r>
              <a:rPr lang="sk-SK" altLang="sk-SK" sz="2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sk-SK" altLang="sk-SK" sz="20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snackům</a:t>
            </a:r>
            <a:r>
              <a:rPr lang="sk-SK" altLang="sk-SK" sz="2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.</a:t>
            </a:r>
          </a:p>
          <a:p>
            <a:endParaRPr lang="cs-CZ" dirty="0"/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C4CC3215-4461-A928-6292-CA316DB10CB1}"/>
              </a:ext>
            </a:extLst>
          </p:cNvPr>
          <p:cNvSpPr txBox="1"/>
          <p:nvPr/>
        </p:nvSpPr>
        <p:spPr>
          <a:xfrm>
            <a:off x="724662" y="950005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2400" b="1" dirty="0">
                <a:solidFill>
                  <a:schemeClr val="bg1"/>
                </a:solidFill>
              </a:rPr>
              <a:t>POPCORN: PRAVDĚPODOBNĚ NEJVÍC VODU POHLCUJÍCÍ SNACK NA SVĚTĚ</a:t>
            </a:r>
            <a:endParaRPr lang="sk-SK" sz="2400" dirty="0">
              <a:solidFill>
                <a:schemeClr val="bg1"/>
              </a:solidFill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C2E22D36-FC02-9B2E-7944-A7305206E7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456478"/>
            <a:ext cx="341397" cy="912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338031" tIns="177744" rIns="0" bIns="177744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altLang="sk-SK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altLang="sk-SK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" name="Pravouholník 23">
            <a:extLst>
              <a:ext uri="{FF2B5EF4-FFF2-40B4-BE49-F238E27FC236}">
                <a16:creationId xmlns:a16="http://schemas.microsoft.com/office/drawing/2014/main" id="{21AB79EA-1FB8-118B-55FD-6196DB9D7D40}"/>
              </a:ext>
            </a:extLst>
          </p:cNvPr>
          <p:cNvSpPr/>
          <p:nvPr/>
        </p:nvSpPr>
        <p:spPr>
          <a:xfrm>
            <a:off x="661035" y="842217"/>
            <a:ext cx="6261354" cy="1024128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28" name="Obrázok 27" descr="Obrázok, na ktorom je kvet, fotografie zátišia, biely, vnútri&#10;&#10;Obsah vygenerovaný pomocou AI môže byť nesprávny.">
            <a:extLst>
              <a:ext uri="{FF2B5EF4-FFF2-40B4-BE49-F238E27FC236}">
                <a16:creationId xmlns:a16="http://schemas.microsoft.com/office/drawing/2014/main" id="{BAE95B7E-755C-B608-6DEB-88C12DCD0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3424" y="1781002"/>
            <a:ext cx="4608576" cy="3347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370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Zástupný obsah 2">
            <a:extLst>
              <a:ext uri="{FF2B5EF4-FFF2-40B4-BE49-F238E27FC236}">
                <a16:creationId xmlns:a16="http://schemas.microsoft.com/office/drawing/2014/main" id="{11231172-589A-9B31-C97B-28F27634D37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4847628"/>
              </p:ext>
            </p:extLst>
          </p:nvPr>
        </p:nvGraphicFramePr>
        <p:xfrm>
          <a:off x="681567" y="2573867"/>
          <a:ext cx="10828866" cy="39708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Pravouholník 2">
            <a:extLst>
              <a:ext uri="{FF2B5EF4-FFF2-40B4-BE49-F238E27FC236}">
                <a16:creationId xmlns:a16="http://schemas.microsoft.com/office/drawing/2014/main" id="{4B2E260F-1C2A-FE46-6502-92C6CBA65D5E}"/>
              </a:ext>
            </a:extLst>
          </p:cNvPr>
          <p:cNvSpPr/>
          <p:nvPr/>
        </p:nvSpPr>
        <p:spPr>
          <a:xfrm>
            <a:off x="-1" y="-260942"/>
            <a:ext cx="12192000" cy="2281471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E9715FD6-5A66-0371-9076-E303E4D92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5" y="313266"/>
            <a:ext cx="7729728" cy="1188720"/>
          </a:xfrm>
          <a:noFill/>
          <a:ln w="28575"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cs-CZ" b="1" dirty="0">
                <a:solidFill>
                  <a:schemeClr val="bg1"/>
                </a:solidFill>
              </a:rPr>
              <a:t>Naše řešení: Spojení inovace </a:t>
            </a:r>
            <a:br>
              <a:rPr lang="cs-CZ" b="1" dirty="0">
                <a:solidFill>
                  <a:schemeClr val="bg1"/>
                </a:solidFill>
              </a:rPr>
            </a:br>
            <a:r>
              <a:rPr lang="cs-CZ" b="1" dirty="0">
                <a:solidFill>
                  <a:schemeClr val="bg1"/>
                </a:solidFill>
              </a:rPr>
              <a:t>a odpovědnosti</a:t>
            </a:r>
          </a:p>
        </p:txBody>
      </p:sp>
    </p:spTree>
    <p:extLst>
      <p:ext uri="{BB962C8B-B14F-4D97-AF65-F5344CB8AC3E}">
        <p14:creationId xmlns:p14="http://schemas.microsoft.com/office/powerpoint/2010/main" val="42517079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2" name="Rectangle 1033">
            <a:extLst>
              <a:ext uri="{FF2B5EF4-FFF2-40B4-BE49-F238E27FC236}">
                <a16:creationId xmlns:a16="http://schemas.microsoft.com/office/drawing/2014/main" id="{1660E788-AFA9-4A1B-9991-6AA74632A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3" name="Rectangle 1035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54465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D5685E7-7699-8AE9-21ED-60ED0C1B8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6" y="643467"/>
            <a:ext cx="6242719" cy="1728044"/>
          </a:xfrm>
          <a:noFill/>
          <a:ln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r>
              <a:rPr lang="pl-PL" b="1" dirty="0">
                <a:solidFill>
                  <a:schemeClr val="bg1"/>
                </a:solidFill>
              </a:rPr>
              <a:t>Udržitelnost v každém detailu: </a:t>
            </a:r>
            <a:r>
              <a:rPr lang="pl-PL" dirty="0">
                <a:solidFill>
                  <a:schemeClr val="bg1"/>
                </a:solidFill>
              </a:rPr>
              <a:t>OD materiálu po samotný tisk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B7EF290-3D00-F9CB-E4C9-ACDD42529D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201" y="2638044"/>
            <a:ext cx="6925732" cy="3889756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cs-CZ" b="1" dirty="0">
                <a:solidFill>
                  <a:schemeClr val="bg1"/>
                </a:solidFill>
              </a:rPr>
              <a:t>Šetrné barvy a moderní tisk pro kompletní recyklaci</a:t>
            </a:r>
          </a:p>
          <a:p>
            <a:pPr marL="0" indent="0">
              <a:lnSpc>
                <a:spcPct val="90000"/>
              </a:lnSpc>
              <a:buNone/>
            </a:pPr>
            <a:endParaRPr lang="cs-CZ" b="1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cs-CZ" b="1" dirty="0">
                <a:solidFill>
                  <a:schemeClr val="bg1"/>
                </a:solidFill>
              </a:rPr>
              <a:t>100% recyklovatelnost:</a:t>
            </a:r>
            <a:r>
              <a:rPr lang="cs-CZ" dirty="0">
                <a:solidFill>
                  <a:schemeClr val="bg1"/>
                </a:solidFill>
              </a:rPr>
              <a:t> Díky </a:t>
            </a:r>
            <a:r>
              <a:rPr lang="cs-CZ" dirty="0" err="1">
                <a:solidFill>
                  <a:schemeClr val="bg1"/>
                </a:solidFill>
              </a:rPr>
              <a:t>jednodruhovému</a:t>
            </a:r>
            <a:r>
              <a:rPr lang="cs-CZ" dirty="0">
                <a:solidFill>
                  <a:schemeClr val="bg1"/>
                </a:solidFill>
              </a:rPr>
              <a:t> složení je celý obal navržen pro snadnou recyklaci.</a:t>
            </a:r>
          </a:p>
          <a:p>
            <a:pPr marL="0" indent="0">
              <a:lnSpc>
                <a:spcPct val="90000"/>
              </a:lnSpc>
              <a:buNone/>
            </a:pPr>
            <a:endParaRPr lang="cs-CZ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cs-CZ" b="1" dirty="0">
                <a:solidFill>
                  <a:schemeClr val="bg1"/>
                </a:solidFill>
              </a:rPr>
              <a:t>Inovativní tisk na stroji SOMA OPTIMA 2:</a:t>
            </a:r>
            <a:endParaRPr lang="cs-CZ" dirty="0">
              <a:solidFill>
                <a:schemeClr val="bg1"/>
              </a:solidFill>
            </a:endParaRPr>
          </a:p>
          <a:p>
            <a:pPr lvl="1">
              <a:lnSpc>
                <a:spcPct val="90000"/>
              </a:lnSpc>
            </a:pPr>
            <a:r>
              <a:rPr lang="cs-CZ" sz="1800" dirty="0">
                <a:solidFill>
                  <a:schemeClr val="bg1"/>
                </a:solidFill>
              </a:rPr>
              <a:t>Využíváme moderní</a:t>
            </a:r>
            <a:r>
              <a:rPr lang="cs-CZ" sz="1800" b="1" dirty="0">
                <a:solidFill>
                  <a:schemeClr val="bg1"/>
                </a:solidFill>
              </a:rPr>
              <a:t>10ti barevný FLEXOTISKOVÝ stroj SOMA </a:t>
            </a:r>
            <a:r>
              <a:rPr lang="cs-CZ" sz="1800" dirty="0">
                <a:solidFill>
                  <a:schemeClr val="bg1"/>
                </a:solidFill>
              </a:rPr>
              <a:t>s vysokou precizností a efektivitou, což zvyšuje estetickou hodnotu obalu při zachování ekologických standardů.</a:t>
            </a:r>
          </a:p>
          <a:p>
            <a:pPr marL="228600" lvl="1" indent="0">
              <a:lnSpc>
                <a:spcPct val="90000"/>
              </a:lnSpc>
              <a:buNone/>
            </a:pPr>
            <a:endParaRPr lang="cs-CZ" sz="18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cs-CZ" b="1" dirty="0">
                <a:solidFill>
                  <a:schemeClr val="bg1"/>
                </a:solidFill>
              </a:rPr>
              <a:t>Minimalizace dopadu:</a:t>
            </a:r>
            <a:r>
              <a:rPr lang="cs-CZ" dirty="0">
                <a:solidFill>
                  <a:schemeClr val="bg1"/>
                </a:solidFill>
              </a:rPr>
              <a:t> Každý aspekt obalu byl optimalizován s ohledem na životní prostředí.</a:t>
            </a:r>
          </a:p>
        </p:txBody>
      </p:sp>
      <p:pic>
        <p:nvPicPr>
          <p:cNvPr id="1026" name="Picture 2" descr="flexotisk">
            <a:extLst>
              <a:ext uri="{FF2B5EF4-FFF2-40B4-BE49-F238E27FC236}">
                <a16:creationId xmlns:a16="http://schemas.microsoft.com/office/drawing/2014/main" id="{973BA55F-D49A-5689-C0CA-751599BA0C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44652" y="1507489"/>
            <a:ext cx="4647347" cy="3592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41740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avouholník 2">
            <a:extLst>
              <a:ext uri="{FF2B5EF4-FFF2-40B4-BE49-F238E27FC236}">
                <a16:creationId xmlns:a16="http://schemas.microsoft.com/office/drawing/2014/main" id="{66AC88BC-AE11-683A-4BA0-249D3285691D}"/>
              </a:ext>
            </a:extLst>
          </p:cNvPr>
          <p:cNvSpPr/>
          <p:nvPr/>
        </p:nvSpPr>
        <p:spPr>
          <a:xfrm>
            <a:off x="-1" y="-260942"/>
            <a:ext cx="12192000" cy="2281471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4DA5DF64-D120-A7FC-AE1E-3FA0BF540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332" y="285433"/>
            <a:ext cx="8191331" cy="1188720"/>
          </a:xfrm>
          <a:noFill/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cs-CZ" b="1" dirty="0">
                <a:solidFill>
                  <a:schemeClr val="bg1"/>
                </a:solidFill>
              </a:rPr>
              <a:t>Synergie udržitelnosti: </a:t>
            </a:r>
            <a:br>
              <a:rPr lang="cs-CZ" b="1" dirty="0">
                <a:solidFill>
                  <a:schemeClr val="bg1"/>
                </a:solidFill>
              </a:rPr>
            </a:br>
            <a:r>
              <a:rPr lang="cs-CZ" dirty="0">
                <a:solidFill>
                  <a:schemeClr val="bg1"/>
                </a:solidFill>
              </a:rPr>
              <a:t>BIO popcorn a recyklovatelný obal</a:t>
            </a:r>
          </a:p>
        </p:txBody>
      </p:sp>
      <p:graphicFrame>
        <p:nvGraphicFramePr>
          <p:cNvPr id="5" name="Zástupný obsah 2">
            <a:extLst>
              <a:ext uri="{FF2B5EF4-FFF2-40B4-BE49-F238E27FC236}">
                <a16:creationId xmlns:a16="http://schemas.microsoft.com/office/drawing/2014/main" id="{8BF87056-C215-F64D-3336-EA4E12FC93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1714814"/>
              </p:ext>
            </p:extLst>
          </p:nvPr>
        </p:nvGraphicFramePr>
        <p:xfrm>
          <a:off x="384045" y="1474153"/>
          <a:ext cx="11423904" cy="39063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Obrázok 5" descr="Obrázok, na ktorom je kukurica, jedlo, popcorn, kukurica na varenie&#10;&#10;Obsah vygenerovaný pomocou AI môže byť nesprávny.">
            <a:extLst>
              <a:ext uri="{FF2B5EF4-FFF2-40B4-BE49-F238E27FC236}">
                <a16:creationId xmlns:a16="http://schemas.microsoft.com/office/drawing/2014/main" id="{75E9C044-F2A1-2AE4-504E-3AAE8A7005A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39775"/>
          <a:stretch>
            <a:fillRect/>
          </a:stretch>
        </p:blipFill>
        <p:spPr>
          <a:xfrm>
            <a:off x="0" y="2020528"/>
            <a:ext cx="12192000" cy="4837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7307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avouholník 11">
            <a:extLst>
              <a:ext uri="{FF2B5EF4-FFF2-40B4-BE49-F238E27FC236}">
                <a16:creationId xmlns:a16="http://schemas.microsoft.com/office/drawing/2014/main" id="{B8609797-2BE4-2B2B-35DF-26B5A7007817}"/>
              </a:ext>
            </a:extLst>
          </p:cNvPr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9" name="Obrázok 8" descr="Obrázok, na ktorom je text, snímka obrazovky, písmo&#10;&#10;Obsah vygenerovaný pomocou AI môže byť nesprávny.">
            <a:extLst>
              <a:ext uri="{FF2B5EF4-FFF2-40B4-BE49-F238E27FC236}">
                <a16:creationId xmlns:a16="http://schemas.microsoft.com/office/drawing/2014/main" id="{838BA17D-AD40-9DEF-CDBF-8726CD6C15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9082" y="620655"/>
            <a:ext cx="4671063" cy="30774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Pravouholník 9">
            <a:extLst>
              <a:ext uri="{FF2B5EF4-FFF2-40B4-BE49-F238E27FC236}">
                <a16:creationId xmlns:a16="http://schemas.microsoft.com/office/drawing/2014/main" id="{996391BB-BC5B-3722-CFB1-372A1D120DF5}"/>
              </a:ext>
            </a:extLst>
          </p:cNvPr>
          <p:cNvSpPr/>
          <p:nvPr/>
        </p:nvSpPr>
        <p:spPr>
          <a:xfrm>
            <a:off x="0" y="4955457"/>
            <a:ext cx="12192000" cy="1902543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7" name="Obrázok 6" descr="Obrázok, na ktorom je text, snímka obrazovky, tlač, dizajn&#10;&#10;Obsah vygenerovaný pomocou AI môže byť nesprávny.">
            <a:extLst>
              <a:ext uri="{FF2B5EF4-FFF2-40B4-BE49-F238E27FC236}">
                <a16:creationId xmlns:a16="http://schemas.microsoft.com/office/drawing/2014/main" id="{7ECC19B9-F1F8-395A-C819-530D47B590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72662">
            <a:off x="2641295" y="426895"/>
            <a:ext cx="6909410" cy="6909410"/>
          </a:xfrm>
          <a:prstGeom prst="rect">
            <a:avLst/>
          </a:prstGeom>
        </p:spPr>
      </p:pic>
      <p:pic>
        <p:nvPicPr>
          <p:cNvPr id="4" name="Obrázok 3" descr="Obrázok, na ktorom je text, niečo pod zub, jedlo&#10;&#10;Obsah vygenerovaný pomocou AI môže byť nesprávny.">
            <a:extLst>
              <a:ext uri="{FF2B5EF4-FFF2-40B4-BE49-F238E27FC236}">
                <a16:creationId xmlns:a16="http://schemas.microsoft.com/office/drawing/2014/main" id="{08E3474A-E78D-406D-B7AF-5682C14EE0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168891">
            <a:off x="-876257" y="-312974"/>
            <a:ext cx="6944970" cy="6944970"/>
          </a:xfrm>
          <a:prstGeom prst="rect">
            <a:avLst/>
          </a:prstGeom>
        </p:spPr>
      </p:pic>
      <p:pic>
        <p:nvPicPr>
          <p:cNvPr id="15" name="Grafický objekt 14" descr="Späť obrys">
            <a:extLst>
              <a:ext uri="{FF2B5EF4-FFF2-40B4-BE49-F238E27FC236}">
                <a16:creationId xmlns:a16="http://schemas.microsoft.com/office/drawing/2014/main" id="{E3D093C4-5FDC-332D-85A7-3E2FE57F54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8499716">
            <a:off x="7604451" y="2367783"/>
            <a:ext cx="914400" cy="9144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86CB45D4-AA59-C468-F0B2-27B03258A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7449" y="3612268"/>
            <a:ext cx="4753623" cy="1557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32432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6044DC-309C-4AA7-8EA2-940AFD091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8">
            <a:extLst>
              <a:ext uri="{FF2B5EF4-FFF2-40B4-BE49-F238E27FC236}">
                <a16:creationId xmlns:a16="http://schemas.microsoft.com/office/drawing/2014/main" id="{A9D00763-E508-606A-155C-45E7FB5242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49185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FAB4232-0B7A-45D4-8C2D-9C8AA456C9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9680" y="3483377"/>
            <a:ext cx="9296400" cy="1710225"/>
          </a:xfrm>
        </p:spPr>
        <p:txBody>
          <a:bodyPr>
            <a:normAutofit/>
          </a:bodyPr>
          <a:lstStyle/>
          <a:p>
            <a:r>
              <a:rPr lang="cs-CZ" sz="3200" b="1" dirty="0"/>
              <a:t>DĚKUJEME ZA POZORNOST a PŘEJEME dobrou chuť</a:t>
            </a:r>
            <a:endParaRPr lang="cs-CZ" sz="3200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B837C645-EB5A-313E-33BC-4448CC869F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47697" y="5524420"/>
            <a:ext cx="7896606" cy="976425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cs-CZ" sz="3200" b="1" dirty="0"/>
              <a:t>MAREK JEŽEK &amp; ANDREW GLUECK</a:t>
            </a:r>
          </a:p>
          <a:p>
            <a:pPr>
              <a:lnSpc>
                <a:spcPct val="90000"/>
              </a:lnSpc>
            </a:pPr>
            <a:r>
              <a:rPr lang="cs-CZ" sz="2400" b="1" dirty="0"/>
              <a:t>OTK </a:t>
            </a:r>
            <a:r>
              <a:rPr lang="cs-CZ" sz="2400" b="1" dirty="0" err="1"/>
              <a:t>printing</a:t>
            </a:r>
            <a:r>
              <a:rPr lang="cs-CZ" sz="2400" b="1" dirty="0"/>
              <a:t> and </a:t>
            </a:r>
            <a:r>
              <a:rPr lang="cs-CZ" sz="2400" b="1" dirty="0" err="1"/>
              <a:t>packaging</a:t>
            </a:r>
            <a:r>
              <a:rPr lang="cs-CZ" sz="2400" b="1" dirty="0"/>
              <a:t> &amp; HOPI POPI</a:t>
            </a:r>
          </a:p>
          <a:p>
            <a:pPr>
              <a:lnSpc>
                <a:spcPct val="90000"/>
              </a:lnSpc>
            </a:pPr>
            <a:endParaRPr lang="cs-CZ" sz="500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C09066EC-9C9A-AC73-E6D1-2875D486C3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12316" y="1468024"/>
            <a:ext cx="4297680" cy="1557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6772C3E5-026A-B60B-7132-90FDFC5956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6393" y="1468024"/>
            <a:ext cx="4753623" cy="1557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8179929"/>
      </p:ext>
    </p:extLst>
  </p:cSld>
  <p:clrMapOvr>
    <a:masterClrMapping/>
  </p:clrMapOvr>
</p:sld>
</file>

<file path=ppt/theme/theme1.xml><?xml version="1.0" encoding="utf-8"?>
<a:theme xmlns:a="http://schemas.openxmlformats.org/drawingml/2006/main" name="Balík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Balík</Template>
  <TotalTime>548</TotalTime>
  <Words>831</Words>
  <Application>Microsoft Office PowerPoint</Application>
  <PresentationFormat>Širokoúhlá obrazovka</PresentationFormat>
  <Paragraphs>81</Paragraphs>
  <Slides>12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7" baseType="lpstr">
      <vt:lpstr>Aptos</vt:lpstr>
      <vt:lpstr>Arial</vt:lpstr>
      <vt:lpstr>Calibri</vt:lpstr>
      <vt:lpstr>Gill Sans MT</vt:lpstr>
      <vt:lpstr>Balík</vt:lpstr>
      <vt:lpstr>Křupavá recyklace:  duplexová fólie s aloxem pro udržitelné obaly popcornu</vt:lpstr>
      <vt:lpstr>Recyklovatelná fólie pro popcorn Hopi Popi</vt:lpstr>
      <vt:lpstr>OTK Printing &amp; Packaging </vt:lpstr>
      <vt:lpstr>Prezentace aplikace PowerPoint</vt:lpstr>
      <vt:lpstr>Klíčová inovace: Duplexová fólie s Aloxem BOPP20 + BOPP18 AlOX</vt:lpstr>
      <vt:lpstr>Detailní pohled NA FóLII PP Alox</vt:lpstr>
      <vt:lpstr>Prezentace aplikace PowerPoint</vt:lpstr>
      <vt:lpstr>Naše řešení: Spojení inovace  a odpovědnosti</vt:lpstr>
      <vt:lpstr>Udržitelnost v každém detailu: OD materiálu po samotný tisk</vt:lpstr>
      <vt:lpstr>Synergie udržitelnosti:  BIO popcorn a recyklovatelný obal</vt:lpstr>
      <vt:lpstr>Prezentace aplikace PowerPoint</vt:lpstr>
      <vt:lpstr>DĚKUJEME ZA POZORNOST a PŘEJEME dobrou chuť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Ježek Marek</dc:creator>
  <cp:lastModifiedBy>Ježek Marek</cp:lastModifiedBy>
  <cp:revision>9</cp:revision>
  <dcterms:created xsi:type="dcterms:W3CDTF">2025-08-26T05:25:45Z</dcterms:created>
  <dcterms:modified xsi:type="dcterms:W3CDTF">2025-10-13T08:43:59Z</dcterms:modified>
</cp:coreProperties>
</file>